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49" autoAdjust="0"/>
  </p:normalViewPr>
  <p:slideViewPr>
    <p:cSldViewPr>
      <p:cViewPr varScale="1">
        <p:scale>
          <a:sx n="93" d="100"/>
          <a:sy n="93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196AA-1714-4901-914A-6C5D9C48CCA3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513F8-EDDD-4187-875C-337064D4C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2895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10200"/>
            <a:ext cx="8686800" cy="12954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9BC138-9C0B-4BAE-819C-2B7C574D1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7C9A3-DA42-431D-BD20-DFECF8A70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2D431-C814-46CA-9B62-231E1FFF1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FF692-EF1A-4321-9D35-F6EA6DA31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C8B00-DED2-4F35-AD62-9D7D67671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43E5-2B6F-4CEE-B2D0-DEE408B26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B8E82-7AA9-4600-B6D6-71264D9F2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3DCD7-FA25-480A-B7C2-E8FABF4B1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419D6-C5E5-4E88-87F7-60D1E5645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252FD-1153-4760-8306-F310D1232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E5D92-03E7-478B-BD06-AE90E9EDDD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BD631C-B0CA-4D40-AFF0-4014E0E6CD2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da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osha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v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archofdime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americanhear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hos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jointcommissi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Delivery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876800"/>
            <a:ext cx="8686800" cy="1295400"/>
          </a:xfrm>
        </p:spPr>
        <p:txBody>
          <a:bodyPr/>
          <a:lstStyle/>
          <a:p>
            <a:r>
              <a:rPr lang="en-US" sz="2400" dirty="0" smtClean="0"/>
              <a:t>Foundation Standard 3</a:t>
            </a:r>
          </a:p>
          <a:p>
            <a:r>
              <a:rPr lang="en-US" sz="1400" dirty="0" smtClean="0"/>
              <a:t>3.11  Understand the healthcare delivery system (public, private, government and non-profit)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Battle Creek, MI : VA Hosp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4733925" cy="354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at local, state, national and international levels</a:t>
            </a:r>
          </a:p>
          <a:p>
            <a:r>
              <a:rPr lang="en-US" dirty="0" smtClean="0"/>
              <a:t>Services are tax supported</a:t>
            </a:r>
            <a:endParaRPr lang="en-US" dirty="0"/>
          </a:p>
        </p:txBody>
      </p:sp>
      <p:pic>
        <p:nvPicPr>
          <p:cNvPr id="14338" name="Picture 2" descr="http://shots.snap.com/preview/?url=http%3A%2F%2Fsloone.files.wordpress.com%2F2008%2F08%2Fgh-perak1.jpg&amp;key=e5a3c1e6dff5de35b1c6e7c470411886&amp;src=pub-2311827-www.wordpress.com&amp;cp=&amp;sb=0&amp;v=3.80&amp;size=small&amp;lang=en-us&amp;search_type=spasense&amp;vis=0&amp;origin=shots_bubble&amp;act=only_link&amp;po=0&amp;rp=null&amp;tok=00034a0c1b4ef1c7b25c4d6585991f2102c2165443&amp;has_img=1&amp;ol=0&amp;ex=0&amp;ad=unknown&amp;ip=68.202.98.107&amp;ua=Mozilla%2F4.0+%28compatible%3B+MSIE+7.0%3B+Windows+NT+6.0%3B+SLCC1%3B+.NET+CLR+2.0.50727%3B+Media+Center+PC+5.0%3B+.NET+CLR+3.0.04506%29&amp;vid=eedea70dcc6334d77cb2e586d3b5a216&amp;nl=0&amp;referrer=http%3A%2F%2Fsloone.wordpress.com%2F2008%2F08%2F30%2Fgovernment-hospitals-run-out-of-medicines%2F&amp;svc=&amp;rt=1242177810192&amp;view_id=eedea70dcc6334d77cb2e586d3b5a216&amp;goto=Go%20to%20%25URL&amp;direct=1&amp;sc=2&amp;rs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571750" cy="161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Osceola County Health Department- Kissimmee S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052" y="3352800"/>
            <a:ext cx="3092873" cy="1981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6019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Veterans Administration Hospital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for Disease </a:t>
            </a:r>
            <a:r>
              <a:rPr lang="en-US" dirty="0" smtClean="0"/>
              <a:t>Control and Prevention </a:t>
            </a:r>
            <a:r>
              <a:rPr lang="en-US" dirty="0" smtClean="0"/>
              <a:t>(CDC)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76800"/>
          </a:xfrm>
        </p:spPr>
        <p:txBody>
          <a:bodyPr/>
          <a:lstStyle/>
          <a:p>
            <a:r>
              <a:rPr lang="en-US" dirty="0" smtClean="0"/>
              <a:t>U.S. Department of Health and Human Services</a:t>
            </a:r>
          </a:p>
          <a:p>
            <a:r>
              <a:rPr lang="en-US" dirty="0" smtClean="0"/>
              <a:t>Concerned with cause, spread and control of disease, and other health and safety issues, in populations</a:t>
            </a:r>
          </a:p>
          <a:p>
            <a:r>
              <a:rPr lang="en-US" dirty="0" smtClean="0">
                <a:hlinkClick r:id="rId2"/>
              </a:rPr>
              <a:t>www.cdc.gov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18667" r="16111" b="5778"/>
          <a:stretch>
            <a:fillRect/>
          </a:stretch>
        </p:blipFill>
        <p:spPr bwMode="auto">
          <a:xfrm>
            <a:off x="3962400" y="3276600"/>
            <a:ext cx="4114800" cy="28206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Drug Administration (FDA)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agency </a:t>
            </a:r>
          </a:p>
          <a:p>
            <a:r>
              <a:rPr lang="en-US" dirty="0" smtClean="0"/>
              <a:t>Responsible for regulating food and drug products sold to the public</a:t>
            </a:r>
          </a:p>
          <a:p>
            <a:r>
              <a:rPr lang="en-US" dirty="0" smtClean="0">
                <a:hlinkClick r:id="rId2"/>
              </a:rPr>
              <a:t>www.fda.gov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19555" r="18333" b="13266"/>
          <a:stretch>
            <a:fillRect/>
          </a:stretch>
        </p:blipFill>
        <p:spPr bwMode="auto">
          <a:xfrm>
            <a:off x="3657600" y="2994891"/>
            <a:ext cx="4419600" cy="2879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Health Organization (WHO)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agency</a:t>
            </a:r>
          </a:p>
          <a:p>
            <a:r>
              <a:rPr lang="en-US" dirty="0" smtClean="0"/>
              <a:t>Sponsored by United Nations</a:t>
            </a:r>
          </a:p>
          <a:p>
            <a:r>
              <a:rPr lang="en-US" dirty="0" smtClean="0"/>
              <a:t>Compiles disease statistics, promotes healthy living, and investigates serious health problems throughout the world</a:t>
            </a:r>
          </a:p>
          <a:p>
            <a:r>
              <a:rPr lang="en-US" dirty="0" smtClean="0">
                <a:hlinkClick r:id="rId2"/>
              </a:rPr>
              <a:t>www.who.int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8667" r="48333" b="30013"/>
          <a:stretch>
            <a:fillRect/>
          </a:stretch>
        </p:blipFill>
        <p:spPr bwMode="auto">
          <a:xfrm>
            <a:off x="4267200" y="3581400"/>
            <a:ext cx="3733800" cy="23179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r>
              <a:rPr lang="en-US" dirty="0" smtClean="0"/>
              <a:t>Occupational Safety and Health Administration (OSHA)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/>
          <a:p>
            <a:r>
              <a:rPr lang="en-US" dirty="0" smtClean="0"/>
              <a:t>Part of the U.S. Department of Labor</a:t>
            </a:r>
          </a:p>
          <a:p>
            <a:r>
              <a:rPr lang="en-US" dirty="0" smtClean="0"/>
              <a:t>Establishes and enforces standards that protect workers from job-related injuries and illnesses</a:t>
            </a:r>
          </a:p>
          <a:p>
            <a:r>
              <a:rPr lang="en-US" dirty="0" smtClean="0">
                <a:hlinkClick r:id="rId2"/>
              </a:rPr>
              <a:t>www.osha.gov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7778" r="46111" b="36889"/>
          <a:stretch>
            <a:fillRect/>
          </a:stretch>
        </p:blipFill>
        <p:spPr bwMode="auto">
          <a:xfrm>
            <a:off x="3276600" y="3200400"/>
            <a:ext cx="4927599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System (Health Departments)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U.S. Department of Health and Human Services</a:t>
            </a:r>
          </a:p>
          <a:p>
            <a:r>
              <a:rPr lang="en-US" dirty="0" smtClean="0"/>
              <a:t>Provide services to states and local communities</a:t>
            </a:r>
          </a:p>
          <a:p>
            <a:r>
              <a:rPr lang="en-US" dirty="0" smtClean="0"/>
              <a:t>Examples of services</a:t>
            </a:r>
          </a:p>
          <a:p>
            <a:pPr lvl="1"/>
            <a:r>
              <a:rPr lang="en-US" dirty="0" smtClean="0"/>
              <a:t>Immunizations</a:t>
            </a:r>
          </a:p>
          <a:p>
            <a:pPr lvl="1"/>
            <a:r>
              <a:rPr lang="en-US" dirty="0" smtClean="0"/>
              <a:t>Environmental health and sanitation</a:t>
            </a:r>
          </a:p>
          <a:p>
            <a:pPr lvl="1"/>
            <a:r>
              <a:rPr lang="en-US" dirty="0" smtClean="0"/>
              <a:t>Collection of health statistics and records</a:t>
            </a:r>
          </a:p>
          <a:p>
            <a:pPr lvl="1"/>
            <a:r>
              <a:rPr lang="en-US" dirty="0" smtClean="0"/>
              <a:t>Health education</a:t>
            </a:r>
          </a:p>
          <a:p>
            <a:pPr lvl="1"/>
            <a:r>
              <a:rPr lang="en-US" dirty="0" smtClean="0"/>
              <a:t>Clinics for health care and prevention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124200" cy="4800600"/>
          </a:xfrm>
        </p:spPr>
        <p:txBody>
          <a:bodyPr/>
          <a:lstStyle/>
          <a:p>
            <a:r>
              <a:rPr lang="en-US" dirty="0" smtClean="0"/>
              <a:t>Federally supported</a:t>
            </a:r>
          </a:p>
          <a:p>
            <a:r>
              <a:rPr lang="en-US" dirty="0" smtClean="0"/>
              <a:t>Hospitals and other services</a:t>
            </a:r>
          </a:p>
          <a:p>
            <a:r>
              <a:rPr lang="en-US" dirty="0" smtClean="0"/>
              <a:t>Care for veterans who served in the armed forces</a:t>
            </a:r>
          </a:p>
          <a:p>
            <a:r>
              <a:rPr lang="en-US" dirty="0" smtClean="0">
                <a:hlinkClick r:id="rId2"/>
              </a:rPr>
              <a:t>www.va.gov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8667" r="47222" b="5778"/>
          <a:stretch>
            <a:fillRect/>
          </a:stretch>
        </p:blipFill>
        <p:spPr bwMode="auto">
          <a:xfrm>
            <a:off x="3810000" y="1447800"/>
            <a:ext cx="459889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voluntary agencies</a:t>
            </a:r>
          </a:p>
          <a:p>
            <a:r>
              <a:rPr lang="en-US" dirty="0" smtClean="0"/>
              <a:t>Most deal with specific diseases or groups of diseases</a:t>
            </a:r>
          </a:p>
          <a:p>
            <a:r>
              <a:rPr lang="en-US" dirty="0" smtClean="0"/>
              <a:t>They provide funding for research, promote education, and services for victims of disease.</a:t>
            </a:r>
          </a:p>
          <a:p>
            <a:r>
              <a:rPr lang="en-US" dirty="0" smtClean="0"/>
              <a:t>They also influence laws, create standards, and educate health professionals</a:t>
            </a:r>
            <a:endParaRPr lang="en-US" dirty="0"/>
          </a:p>
        </p:txBody>
      </p:sp>
      <p:pic>
        <p:nvPicPr>
          <p:cNvPr id="7172" name="Picture 4" descr="How to he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105400"/>
            <a:ext cx="4864862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of Dimes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r>
              <a:rPr lang="en-US" dirty="0" smtClean="0"/>
              <a:t>Founded by President Franklin D.             Roosevelt in 1938</a:t>
            </a:r>
          </a:p>
          <a:p>
            <a:r>
              <a:rPr lang="en-US" dirty="0" smtClean="0"/>
              <a:t>He was a victim of paralytic poliomyelitis</a:t>
            </a:r>
          </a:p>
          <a:p>
            <a:r>
              <a:rPr lang="en-US" dirty="0" smtClean="0"/>
              <a:t>Initial goal of March of Dimes – care of polio victims, carry out research, develop vaccine</a:t>
            </a:r>
          </a:p>
          <a:p>
            <a:r>
              <a:rPr lang="en-US" dirty="0" smtClean="0"/>
              <a:t>Today – focus on preventing birth defects and reducing infant mortality</a:t>
            </a:r>
          </a:p>
          <a:p>
            <a:r>
              <a:rPr lang="en-US" dirty="0" smtClean="0">
                <a:hlinkClick r:id="rId2"/>
              </a:rPr>
              <a:t>www.marchofdimes.com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3" name="Picture 1" descr="http://www.marchofdimes.com/images/AU_HS_LG_F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85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Heart Association (AHA)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1915 by a group of cardiologists</a:t>
            </a:r>
          </a:p>
          <a:p>
            <a:r>
              <a:rPr lang="en-US" dirty="0" smtClean="0"/>
              <a:t>Mission is to reduce disability and death from cardiovascular disease and stroke</a:t>
            </a:r>
          </a:p>
          <a:p>
            <a:r>
              <a:rPr lang="en-US" dirty="0" smtClean="0"/>
              <a:t>Research, education and community programs</a:t>
            </a:r>
          </a:p>
          <a:p>
            <a:r>
              <a:rPr lang="en-US" dirty="0" smtClean="0">
                <a:hlinkClick r:id="rId2"/>
              </a:rPr>
              <a:t>www.americanheart.org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2" name="Picture 4" descr="http://www.americanheart.org/images/heart/aha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"/>
            <a:ext cx="16383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Healthcare Delivery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77200" cy="4800600"/>
          </a:xfrm>
        </p:spPr>
        <p:txBody>
          <a:bodyPr/>
          <a:lstStyle/>
          <a:p>
            <a:r>
              <a:rPr lang="en-US" dirty="0" smtClean="0"/>
              <a:t>10% of all jobs in America are in health care</a:t>
            </a:r>
          </a:p>
          <a:p>
            <a:r>
              <a:rPr lang="en-US" dirty="0" smtClean="0"/>
              <a:t>More than 200 different 			      health careers</a:t>
            </a:r>
          </a:p>
          <a:p>
            <a:r>
              <a:rPr lang="en-US" dirty="0" smtClean="0"/>
              <a:t>Medical model (Western 		         medicine) assumes that 			      illness and disease require 	          treatment</a:t>
            </a:r>
          </a:p>
          <a:p>
            <a:r>
              <a:rPr lang="en-US" dirty="0" smtClean="0"/>
              <a:t>Recently, some movement toward wellness model – the prevention of disease and maintenance of well-being</a:t>
            </a:r>
            <a:endParaRPr lang="en-US" dirty="0"/>
          </a:p>
        </p:txBody>
      </p:sp>
      <p:pic>
        <p:nvPicPr>
          <p:cNvPr id="1026" name="Picture 2" descr="E:\IMAGES.TIF\PROF\MED_DEN\PRFMD14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4183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student organization</a:t>
            </a:r>
          </a:p>
          <a:p>
            <a:r>
              <a:rPr lang="en-US" dirty="0" smtClean="0"/>
              <a:t>Promotes career opportunities in health care</a:t>
            </a:r>
          </a:p>
          <a:p>
            <a:r>
              <a:rPr lang="en-US" dirty="0" smtClean="0"/>
              <a:t>Over </a:t>
            </a:r>
            <a:r>
              <a:rPr lang="en-US" dirty="0" smtClean="0"/>
              <a:t>120,000 </a:t>
            </a:r>
            <a:r>
              <a:rPr lang="en-US" dirty="0" smtClean="0"/>
              <a:t>members in 47 states and Puerto Rico</a:t>
            </a:r>
          </a:p>
          <a:p>
            <a:r>
              <a:rPr lang="en-US" dirty="0" smtClean="0">
                <a:hlinkClick r:id="rId2"/>
              </a:rPr>
              <a:t>www.hosa.org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t="19556" r="1667" b="12889"/>
          <a:stretch>
            <a:fillRect/>
          </a:stretch>
        </p:blipFill>
        <p:spPr bwMode="auto">
          <a:xfrm>
            <a:off x="3124200" y="3352800"/>
            <a:ext cx="5146508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osa_logo_1.gi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5943600" y="381000"/>
            <a:ext cx="2133600" cy="1344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400800" cy="4800600"/>
          </a:xfrm>
        </p:spPr>
        <p:txBody>
          <a:bodyPr/>
          <a:lstStyle/>
          <a:p>
            <a:r>
              <a:rPr lang="en-US" dirty="0" smtClean="0"/>
              <a:t>Hospice movement began in England, rapidly growing in United States</a:t>
            </a:r>
          </a:p>
          <a:p>
            <a:r>
              <a:rPr lang="en-US" dirty="0" smtClean="0"/>
              <a:t>Provides palliative care (relieves but does not cure) to dying patients and their families</a:t>
            </a:r>
          </a:p>
          <a:p>
            <a:r>
              <a:rPr lang="en-US" dirty="0" smtClean="0"/>
              <a:t>Involves healthcare professionals and volunteers</a:t>
            </a:r>
          </a:p>
          <a:p>
            <a:r>
              <a:rPr lang="en-US" dirty="0" smtClean="0"/>
              <a:t>Emphasis is to make patient’s last days as pain-free and meaningful as possible</a:t>
            </a: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000250" cy="282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029200"/>
          </a:xfrm>
        </p:spPr>
        <p:txBody>
          <a:bodyPr/>
          <a:lstStyle/>
          <a:p>
            <a:r>
              <a:rPr lang="en-US" dirty="0" smtClean="0"/>
              <a:t>Can be public or private</a:t>
            </a:r>
          </a:p>
          <a:p>
            <a:r>
              <a:rPr lang="en-US" dirty="0" smtClean="0"/>
              <a:t>Private hospitals can be for profit or non-profit</a:t>
            </a:r>
          </a:p>
          <a:p>
            <a:r>
              <a:rPr lang="en-US" dirty="0" smtClean="0"/>
              <a:t>Many different types and classifications</a:t>
            </a:r>
          </a:p>
          <a:p>
            <a:r>
              <a:rPr lang="en-US" dirty="0" smtClean="0"/>
              <a:t>General hospitals treat a wide variety of illnesses and ages</a:t>
            </a:r>
          </a:p>
          <a:p>
            <a:r>
              <a:rPr lang="en-US" dirty="0" smtClean="0"/>
              <a:t>Joint Commission on the 			 Accreditation of Healthcare Organizations (JCAHO) – helps hospitals maintain quality of care, establishes guidelines for the operation of hospitals, conducts inspections to ensure that standards are being met.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8" name="Picture 4" descr="The Joint Commis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2329"/>
          <a:stretch>
            <a:fillRect/>
          </a:stretch>
        </p:blipFill>
        <p:spPr bwMode="auto">
          <a:xfrm>
            <a:off x="5029200" y="3429000"/>
            <a:ext cx="311467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conditions, age groups, or other ways of grouping patients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Cancer hospitals</a:t>
            </a:r>
          </a:p>
          <a:p>
            <a:pPr lvl="1"/>
            <a:r>
              <a:rPr lang="en-US" dirty="0" smtClean="0"/>
              <a:t>Pediatric hospitals</a:t>
            </a:r>
          </a:p>
          <a:p>
            <a:pPr lvl="1"/>
            <a:r>
              <a:rPr lang="en-US" dirty="0" smtClean="0"/>
              <a:t>Psychiatric hospitals</a:t>
            </a:r>
          </a:p>
          <a:p>
            <a:pPr lvl="1"/>
            <a:r>
              <a:rPr lang="en-US" dirty="0" smtClean="0"/>
              <a:t>Rehabilitation centers</a:t>
            </a:r>
            <a:endParaRPr lang="en-US" dirty="0"/>
          </a:p>
        </p:txBody>
      </p:sp>
      <p:pic>
        <p:nvPicPr>
          <p:cNvPr id="20482" name="Picture 2" descr="University of Texas MD Anderson Cancer Center"/>
          <p:cNvPicPr>
            <a:picLocks noChangeAspect="1" noChangeArrowheads="1"/>
          </p:cNvPicPr>
          <p:nvPr/>
        </p:nvPicPr>
        <p:blipFill>
          <a:blip r:embed="rId2" cstate="print"/>
          <a:srcRect t="9638" b="8434"/>
          <a:stretch>
            <a:fillRect/>
          </a:stretch>
        </p:blipFill>
        <p:spPr bwMode="auto">
          <a:xfrm>
            <a:off x="4648200" y="2362200"/>
            <a:ext cx="2743200" cy="1727200"/>
          </a:xfrm>
          <a:prstGeom prst="rect">
            <a:avLst/>
          </a:prstGeom>
          <a:noFill/>
        </p:spPr>
      </p:pic>
      <p:pic>
        <p:nvPicPr>
          <p:cNvPr id="20484" name="Picture 4" descr="Southwestern Regional Medical Center, a CTCA 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209800" cy="1790701"/>
          </a:xfrm>
          <a:prstGeom prst="rect">
            <a:avLst/>
          </a:prstGeom>
          <a:noFill/>
        </p:spPr>
      </p:pic>
      <p:pic>
        <p:nvPicPr>
          <p:cNvPr id="20486" name="Picture 6" descr="Cancer Treatment Centers of Ame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953000"/>
            <a:ext cx="1895475" cy="81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Ambulatory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“outpatient services” – they often provide diagnostic and treatment services that were previously performed in hospitals</a:t>
            </a:r>
          </a:p>
          <a:p>
            <a:r>
              <a:rPr lang="en-US" dirty="0" smtClean="0"/>
              <a:t>Surgical clinics (</a:t>
            </a:r>
            <a:r>
              <a:rPr lang="en-US" dirty="0" err="1" smtClean="0"/>
              <a:t>surgicenters</a:t>
            </a:r>
            <a:r>
              <a:rPr lang="en-US" dirty="0" smtClean="0"/>
              <a:t>) outpatient surgery</a:t>
            </a:r>
          </a:p>
          <a:p>
            <a:r>
              <a:rPr lang="en-US" dirty="0" smtClean="0"/>
              <a:t>Urgent care centers</a:t>
            </a:r>
          </a:p>
          <a:p>
            <a:r>
              <a:rPr lang="en-US" dirty="0" smtClean="0"/>
              <a:t>Outpatient clinics</a:t>
            </a:r>
          </a:p>
          <a:p>
            <a:r>
              <a:rPr lang="en-US" dirty="0" smtClean="0"/>
              <a:t>Optical centers</a:t>
            </a:r>
          </a:p>
          <a:p>
            <a:r>
              <a:rPr lang="en-US" dirty="0" smtClean="0"/>
              <a:t>Genetic counseling centers 		          (fertility clinics)</a:t>
            </a:r>
            <a:endParaRPr lang="en-US" dirty="0"/>
          </a:p>
        </p:txBody>
      </p:sp>
      <p:pic>
        <p:nvPicPr>
          <p:cNvPr id="19466" name="Picture 10" descr="Duke Fertility Clinic"/>
          <p:cNvPicPr>
            <a:picLocks noChangeAspect="1" noChangeArrowheads="1"/>
          </p:cNvPicPr>
          <p:nvPr/>
        </p:nvPicPr>
        <p:blipFill>
          <a:blip r:embed="rId2" cstate="print"/>
          <a:srcRect r="38679"/>
          <a:stretch>
            <a:fillRect/>
          </a:stretch>
        </p:blipFill>
        <p:spPr bwMode="auto">
          <a:xfrm>
            <a:off x="5638800" y="3581400"/>
            <a:ext cx="25908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Care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53000"/>
          </a:xfrm>
        </p:spPr>
        <p:txBody>
          <a:bodyPr/>
          <a:lstStyle/>
          <a:p>
            <a:r>
              <a:rPr lang="en-US" dirty="0" smtClean="0"/>
              <a:t>Mainly care for elderly                                   patients (residents)</a:t>
            </a:r>
          </a:p>
          <a:p>
            <a:r>
              <a:rPr lang="en-US" dirty="0" smtClean="0"/>
              <a:t>May also care for individuals                               with disabilities or handicaps</a:t>
            </a:r>
          </a:p>
          <a:p>
            <a:r>
              <a:rPr lang="en-US" dirty="0" smtClean="0"/>
              <a:t>Residential care (nursing homes) – basic physical care</a:t>
            </a:r>
          </a:p>
          <a:p>
            <a:r>
              <a:rPr lang="en-US" dirty="0" smtClean="0"/>
              <a:t>Extended care (skilled nursing) facilities – provide skilled nursing care and rehabilitation services</a:t>
            </a:r>
          </a:p>
          <a:p>
            <a:r>
              <a:rPr lang="en-US" dirty="0" smtClean="0"/>
              <a:t>Assisted (independent) living facilities – provide basic services (meals, housekeeping, etc.) and basic medical care.</a:t>
            </a:r>
            <a:endParaRPr lang="en-US" dirty="0"/>
          </a:p>
        </p:txBody>
      </p:sp>
      <p:pic>
        <p:nvPicPr>
          <p:cNvPr id="18434" name="Picture 2" descr="http://www.spring-hills.com/images/comm/spring-hills-middletown.jpg"/>
          <p:cNvPicPr>
            <a:picLocks noChangeAspect="1" noChangeArrowheads="1"/>
          </p:cNvPicPr>
          <p:nvPr/>
        </p:nvPicPr>
        <p:blipFill>
          <a:blip r:embed="rId2" cstate="print"/>
          <a:srcRect t="15274" r="8197" b="4910"/>
          <a:stretch>
            <a:fillRect/>
          </a:stretch>
        </p:blipFill>
        <p:spPr bwMode="auto">
          <a:xfrm>
            <a:off x="5623558" y="533401"/>
            <a:ext cx="2987041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r>
              <a:rPr lang="en-US" dirty="0" smtClean="0"/>
              <a:t>Became more common in late 1980s – now an area of tremendous growth</a:t>
            </a:r>
          </a:p>
          <a:p>
            <a:r>
              <a:rPr lang="en-US" dirty="0" smtClean="0"/>
              <a:t>Nurse or other skilled professional visits patient in his/her home to provide treatment/education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Less expensive than admission to hospital or long term care facility</a:t>
            </a:r>
          </a:p>
          <a:p>
            <a:r>
              <a:rPr lang="en-US" dirty="0" smtClean="0"/>
              <a:t>States require licensing of home health agencies to assure the quality of care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2" name="Picture 4" descr="hospice services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2362200" y="3200400"/>
            <a:ext cx="4267200" cy="1276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and Dental Offices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from small (one doctor) to large complexes with multiple specialties and other healthcare professionals</a:t>
            </a:r>
          </a:p>
          <a:p>
            <a:r>
              <a:rPr lang="en-US" dirty="0" smtClean="0"/>
              <a:t>Some treat a wide variety of illnesses and conditions, others specialize</a:t>
            </a:r>
            <a:endParaRPr lang="en-US" dirty="0"/>
          </a:p>
        </p:txBody>
      </p:sp>
      <p:pic>
        <p:nvPicPr>
          <p:cNvPr id="16385" name="Picture 1" descr="http://www.stmartinsmedicalpractice.co.nz/assets/image/reception.jpg"/>
          <p:cNvPicPr>
            <a:picLocks noChangeAspect="1" noChangeArrowheads="1"/>
          </p:cNvPicPr>
          <p:nvPr/>
        </p:nvPicPr>
        <p:blipFill>
          <a:blip r:embed="rId2" cstate="print"/>
          <a:srcRect r="5290" b="7692"/>
          <a:stretch>
            <a:fillRect/>
          </a:stretch>
        </p:blipFill>
        <p:spPr bwMode="auto">
          <a:xfrm>
            <a:off x="3200399" y="3962400"/>
            <a:ext cx="3183467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Counseling centers</a:t>
            </a:r>
          </a:p>
          <a:p>
            <a:r>
              <a:rPr lang="en-US" dirty="0" smtClean="0"/>
              <a:t>Psychiatric clinics and hospitals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Chemical (drug and alcohol) abuse treatment centers</a:t>
            </a:r>
          </a:p>
          <a:p>
            <a:r>
              <a:rPr lang="en-US" dirty="0" smtClean="0"/>
              <a:t>Physical abuse treatment centers, dealing with child abuse, spouse abuse and elderly abuse</a:t>
            </a:r>
          </a:p>
          <a:p>
            <a:endParaRPr lang="en-US" dirty="0"/>
          </a:p>
        </p:txBody>
      </p:sp>
      <p:pic>
        <p:nvPicPr>
          <p:cNvPr id="15362" name="Picture 2" descr="childpsych:psychology prac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143750" cy="114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edical surgery team design template">
  <a:themeElements>
    <a:clrScheme name="PPP_SBUSC_PRT_Keyboard_Help 15">
      <a:dk1>
        <a:srgbClr val="808080"/>
      </a:dk1>
      <a:lt1>
        <a:srgbClr val="FFFFFF"/>
      </a:lt1>
      <a:dk2>
        <a:srgbClr val="B2B2B2"/>
      </a:dk2>
      <a:lt2>
        <a:srgbClr val="FFCC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808080"/>
        </a:dk1>
        <a:lt1>
          <a:srgbClr val="FFFFFF"/>
        </a:lt1>
        <a:dk2>
          <a:srgbClr val="B2B2B2"/>
        </a:dk2>
        <a:lt2>
          <a:srgbClr val="CCEC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808080"/>
        </a:dk1>
        <a:lt1>
          <a:srgbClr val="FFFFFF"/>
        </a:lt1>
        <a:dk2>
          <a:srgbClr val="B2B2B2"/>
        </a:dk2>
        <a:lt2>
          <a:srgbClr val="FFCC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surgery team design template</Template>
  <TotalTime>407</TotalTime>
  <Words>714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Medical surgery team design template</vt:lpstr>
      <vt:lpstr>Healthcare Delivery  System</vt:lpstr>
      <vt:lpstr>The Healthcare Delivery System</vt:lpstr>
      <vt:lpstr>HOSPITALS</vt:lpstr>
      <vt:lpstr>Specialty Hospitals</vt:lpstr>
      <vt:lpstr>Ambulatory Facilities</vt:lpstr>
      <vt:lpstr>Long Term Care Facilities</vt:lpstr>
      <vt:lpstr>Home Health Care</vt:lpstr>
      <vt:lpstr>Medical and Dental Offices</vt:lpstr>
      <vt:lpstr>Mental Health Services</vt:lpstr>
      <vt:lpstr>GOVERNMENT AGENCIES</vt:lpstr>
      <vt:lpstr>Centers for Disease Control and Prevention (CDC)</vt:lpstr>
      <vt:lpstr>Food and Drug Administration (FDA)</vt:lpstr>
      <vt:lpstr>World Health Organization (WHO)</vt:lpstr>
      <vt:lpstr>Occupational Safety and Health Administration (OSHA)</vt:lpstr>
      <vt:lpstr>Public Health System (Health Departments)</vt:lpstr>
      <vt:lpstr>Veterans Administration</vt:lpstr>
      <vt:lpstr>NON-PROFITS</vt:lpstr>
      <vt:lpstr>March of Dimes</vt:lpstr>
      <vt:lpstr>American Heart Association (AHA)</vt:lpstr>
      <vt:lpstr>HOSA</vt:lpstr>
      <vt:lpstr>Hospice</vt:lpstr>
    </vt:vector>
  </TitlesOfParts>
  <Company>DesignEndeavors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Delivery System</dc:title>
  <dc:creator>Kim Smith</dc:creator>
  <cp:lastModifiedBy>Kim Smith</cp:lastModifiedBy>
  <cp:revision>20</cp:revision>
  <dcterms:created xsi:type="dcterms:W3CDTF">2008-09-13T16:02:52Z</dcterms:created>
  <dcterms:modified xsi:type="dcterms:W3CDTF">2010-07-25T21:16:15Z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TC102862131033</vt:lpwstr>
  </property>
</Properties>
</file>