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4" r:id="rId18"/>
    <p:sldId id="275" r:id="rId19"/>
    <p:sldId id="277" r:id="rId20"/>
    <p:sldId id="278" r:id="rId21"/>
    <p:sldId id="279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3" d="100"/>
          <a:sy n="33" d="100"/>
        </p:scale>
        <p:origin x="-84" y="-7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9C5D13-70F2-475E-8010-92964B234AD8}" type="datetimeFigureOut">
              <a:rPr lang="en-US" smtClean="0"/>
              <a:pPr/>
              <a:t>1/4/2014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B29A92-3DCB-4102-85CB-3DAC96FC90C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C80780-9E59-4595-BE18-C446B1D17EF3}" type="slidenum">
              <a:rPr lang="en-US"/>
              <a:pPr/>
              <a:t>1</a:t>
            </a:fld>
            <a:endParaRPr lang="en-US"/>
          </a:p>
        </p:txBody>
      </p:sp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916C5D-F66C-49C8-95DA-C04FFCDE9DC4}" type="slidenum">
              <a:rPr lang="en-US"/>
              <a:pPr/>
              <a:t>10</a:t>
            </a:fld>
            <a:endParaRPr lang="en-US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Today I would like to talk about RMI’s</a:t>
            </a:r>
          </a:p>
          <a:p>
            <a:endParaRPr lang="en-US" sz="2800"/>
          </a:p>
          <a:p>
            <a:r>
              <a:rPr lang="en-US" sz="2800"/>
              <a:t>Repetitive Motion Injuries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FB88C9-CA6D-417A-B39E-ADDDDD2A14DD}" type="slidenum">
              <a:rPr lang="en-US"/>
              <a:pPr/>
              <a:t>11</a:t>
            </a:fld>
            <a:endParaRPr lang="en-US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/>
              <a:t>What are RMI’s and What causes them</a:t>
            </a:r>
          </a:p>
          <a:p>
            <a:endParaRPr lang="en-US" sz="2400"/>
          </a:p>
          <a:p>
            <a:r>
              <a:rPr lang="en-US" sz="2400"/>
              <a:t>Basically they are some motions that we do over and over again</a:t>
            </a:r>
          </a:p>
          <a:p>
            <a:endParaRPr lang="en-US" sz="2400"/>
          </a:p>
          <a:p>
            <a:endParaRPr lang="en-US" sz="240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0BA299-EB49-41E0-9E9C-720CFDD892F0}" type="slidenum">
              <a:rPr lang="en-US"/>
              <a:pPr/>
              <a:t>12</a:t>
            </a:fld>
            <a:endParaRPr lang="en-US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/>
              <a:t>A person can get this type of injury in a variety of ways and not just at work 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1C49BB-3FA8-490C-B03B-82DA60FF85D2}" type="slidenum">
              <a:rPr lang="en-US"/>
              <a:pPr/>
              <a:t>13</a:t>
            </a:fld>
            <a:endParaRPr lang="en-US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/>
              <a:t>Here are some of the areas that can be affected.</a:t>
            </a:r>
          </a:p>
          <a:p>
            <a:endParaRPr lang="en-US" sz="2400"/>
          </a:p>
          <a:p>
            <a:r>
              <a:rPr lang="en-US" sz="2400"/>
              <a:t>The ones you hear about the most are the wrists, hands and fingers</a:t>
            </a:r>
          </a:p>
          <a:p>
            <a:endParaRPr lang="en-US" sz="2400"/>
          </a:p>
          <a:p>
            <a:r>
              <a:rPr lang="en-US" sz="2400"/>
              <a:t>However the shoulders and neck RMI’s are caused a lot of time by cradling a phone between your neck and shoulder while performing other tasks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1CA671-8022-4B39-B50F-82E8A88457D9}" type="slidenum">
              <a:rPr lang="en-US"/>
              <a:pPr/>
              <a:t>14</a:t>
            </a:fld>
            <a:endParaRPr lang="en-US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/>
              <a:t>You may think that they can’t happen to you - but they can</a:t>
            </a:r>
          </a:p>
          <a:p>
            <a:endParaRPr lang="en-US" sz="2400"/>
          </a:p>
          <a:p>
            <a:r>
              <a:rPr lang="en-US" sz="2400"/>
              <a:t>They can be painful, costly and very permanent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F54197-D5F6-44E1-BC6C-95A76B960EB3}" type="slidenum">
              <a:rPr lang="en-US"/>
              <a:pPr/>
              <a:t>15</a:t>
            </a:fld>
            <a:endParaRPr lang="en-US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/>
              <a:t>As you can see there are many motions that can cause RMI’s</a:t>
            </a:r>
          </a:p>
          <a:p>
            <a:endParaRPr lang="en-US" sz="2400"/>
          </a:p>
          <a:p>
            <a:endParaRPr lang="en-US" sz="240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88F67D-723A-46EE-B4F7-937CCE835750}" type="slidenum">
              <a:rPr lang="en-US"/>
              <a:pPr/>
              <a:t>17</a:t>
            </a:fld>
            <a:endParaRPr lang="en-US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/>
              <a:t>These are the 4 basic types of RMI’s</a:t>
            </a:r>
          </a:p>
          <a:p>
            <a:endParaRPr lang="en-US" sz="2400"/>
          </a:p>
          <a:p>
            <a:r>
              <a:rPr lang="en-US" sz="2400"/>
              <a:t>Most of you are probably familiar with Carpal Tunnel Syndrome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507AF4-A53F-4E19-B42C-8D98AD1B8BEE}" type="slidenum">
              <a:rPr lang="en-US"/>
              <a:pPr/>
              <a:t>18</a:t>
            </a:fld>
            <a:endParaRPr 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/>
              <a:t>Here are some of the more common symptoms</a:t>
            </a:r>
          </a:p>
          <a:p>
            <a:endParaRPr lang="en-US" sz="2400"/>
          </a:p>
          <a:p>
            <a:r>
              <a:rPr lang="en-US" sz="2400"/>
              <a:t>Each of you should take heed if you have these early warning signs</a:t>
            </a:r>
          </a:p>
          <a:p>
            <a:endParaRPr lang="en-US" sz="2400"/>
          </a:p>
          <a:p>
            <a:endParaRPr lang="en-US" sz="240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ACD29E-91B6-46D5-A479-02AEE4A4D4A4}" type="slidenum">
              <a:rPr lang="en-US"/>
              <a:pPr/>
              <a:t>19</a:t>
            </a:fld>
            <a:endParaRPr lang="en-US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/>
              <a:t>There are also many things that each of you can do to help yourself avoid RMI’s</a:t>
            </a:r>
          </a:p>
          <a:p>
            <a:endParaRPr lang="en-US" sz="2400"/>
          </a:p>
          <a:p>
            <a:r>
              <a:rPr lang="en-US" sz="2400"/>
              <a:t>But the most important way to prevent RMI’s is to report the problem as early as possible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D6EF90-F61A-4FA6-BE92-261284BCBAD0}" type="slidenum">
              <a:rPr lang="en-US"/>
              <a:pPr/>
              <a:t>20</a:t>
            </a:fld>
            <a:endParaRPr lang="en-US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/>
              <a:t>Here are some other things that you can do to help prevent RMI’s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DC8229-A10D-4401-8CE0-A2BF03D74B24}" type="slidenum">
              <a:rPr lang="en-US"/>
              <a:pPr/>
              <a:t>2</a:t>
            </a:fld>
            <a:endParaRPr lang="en-US"/>
          </a:p>
        </p:txBody>
      </p:sp>
      <p:sp>
        <p:nvSpPr>
          <p:cNvPr id="114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51F109-8DB4-4AB9-9913-2E780814E8EB}" type="slidenum">
              <a:rPr lang="en-US"/>
              <a:pPr/>
              <a:t>21</a:t>
            </a:fld>
            <a:endParaRPr lang="en-US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/>
              <a:t>One example of RMI is a contract employee here at work that got a RMI from golfing.</a:t>
            </a:r>
          </a:p>
          <a:p>
            <a:r>
              <a:rPr lang="en-US" sz="2400"/>
              <a:t>This person knew she had hurt herself - but liked golfing so much that she continued to pay on.</a:t>
            </a:r>
          </a:p>
          <a:p>
            <a:r>
              <a:rPr lang="en-US" sz="2400"/>
              <a:t>Needless to say she now has seen a doctor and is wearing a brace and may not get to golf again.</a:t>
            </a:r>
          </a:p>
          <a:p>
            <a:r>
              <a:rPr lang="en-US" sz="2400"/>
              <a:t>So stay healthy and be careful your golf swing - thank you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FDFFF7-6233-4225-AE38-C6913AE658D8}" type="slidenum">
              <a:rPr lang="en-US"/>
              <a:pPr/>
              <a:t>3</a:t>
            </a:fld>
            <a:endParaRPr lang="en-US"/>
          </a:p>
        </p:txBody>
      </p:sp>
      <p:sp>
        <p:nvSpPr>
          <p:cNvPr id="11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D6AEA4-D05F-43E4-9AEA-D72DF976DA13}" type="slidenum">
              <a:rPr lang="en-US"/>
              <a:pPr/>
              <a:t>4</a:t>
            </a:fld>
            <a:endParaRPr lang="en-US"/>
          </a:p>
        </p:txBody>
      </p:sp>
      <p:sp>
        <p:nvSpPr>
          <p:cNvPr id="116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EE1467-3256-439A-9C4D-B17E51C3868B}" type="slidenum">
              <a:rPr lang="en-US"/>
              <a:pPr/>
              <a:t>5</a:t>
            </a:fld>
            <a:endParaRPr lang="en-US"/>
          </a:p>
        </p:txBody>
      </p:sp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B532B3-ED66-48DD-B422-18D5E9F41850}" type="slidenum">
              <a:rPr lang="en-US"/>
              <a:pPr/>
              <a:t>6</a:t>
            </a:fld>
            <a:endParaRPr lang="en-US"/>
          </a:p>
        </p:txBody>
      </p:sp>
      <p:sp>
        <p:nvSpPr>
          <p:cNvPr id="118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E1CBE7-9BA6-47B9-BAAA-42064350F19D}" type="slidenum">
              <a:rPr lang="en-US"/>
              <a:pPr/>
              <a:t>7</a:t>
            </a:fld>
            <a:endParaRPr lang="en-US"/>
          </a:p>
        </p:txBody>
      </p:sp>
      <p:sp>
        <p:nvSpPr>
          <p:cNvPr id="119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37742B-A2AC-46A3-BC13-75BD0064A628}" type="slidenum">
              <a:rPr lang="en-US"/>
              <a:pPr/>
              <a:t>8</a:t>
            </a:fld>
            <a:endParaRPr lang="en-US"/>
          </a:p>
        </p:txBody>
      </p:sp>
      <p:sp>
        <p:nvSpPr>
          <p:cNvPr id="120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FAE2E7-B6A8-489A-8311-76B5131749CF}" type="slidenum">
              <a:rPr lang="en-US"/>
              <a:pPr/>
              <a:t>9</a:t>
            </a:fld>
            <a:endParaRPr lang="en-US"/>
          </a:p>
        </p:txBody>
      </p:sp>
      <p:sp>
        <p:nvSpPr>
          <p:cNvPr id="121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DBC75-C33D-4E8C-A9DA-2BE3CD06545E}" type="datetimeFigureOut">
              <a:rPr lang="en-US" smtClean="0"/>
              <a:pPr/>
              <a:t>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0C313-26BF-48EC-9FC5-D35338F92B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DBC75-C33D-4E8C-A9DA-2BE3CD06545E}" type="datetimeFigureOut">
              <a:rPr lang="en-US" smtClean="0"/>
              <a:pPr/>
              <a:t>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0C313-26BF-48EC-9FC5-D35338F92B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DBC75-C33D-4E8C-A9DA-2BE3CD06545E}" type="datetimeFigureOut">
              <a:rPr lang="en-US" smtClean="0"/>
              <a:pPr/>
              <a:t>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0C313-26BF-48EC-9FC5-D35338F92B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DBC75-C33D-4E8C-A9DA-2BE3CD06545E}" type="datetimeFigureOut">
              <a:rPr lang="en-US" smtClean="0"/>
              <a:pPr/>
              <a:t>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0C313-26BF-48EC-9FC5-D35338F92B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DBC75-C33D-4E8C-A9DA-2BE3CD06545E}" type="datetimeFigureOut">
              <a:rPr lang="en-US" smtClean="0"/>
              <a:pPr/>
              <a:t>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0C313-26BF-48EC-9FC5-D35338F92B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DBC75-C33D-4E8C-A9DA-2BE3CD06545E}" type="datetimeFigureOut">
              <a:rPr lang="en-US" smtClean="0"/>
              <a:pPr/>
              <a:t>1/4/2014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0C313-26BF-48EC-9FC5-D35338F92B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DBC75-C33D-4E8C-A9DA-2BE3CD06545E}" type="datetimeFigureOut">
              <a:rPr lang="en-US" smtClean="0"/>
              <a:pPr/>
              <a:t>1/4/2014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0C313-26BF-48EC-9FC5-D35338F92B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DBC75-C33D-4E8C-A9DA-2BE3CD06545E}" type="datetimeFigureOut">
              <a:rPr lang="en-US" smtClean="0"/>
              <a:pPr/>
              <a:t>1/4/2014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0C313-26BF-48EC-9FC5-D35338F92B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DBC75-C33D-4E8C-A9DA-2BE3CD06545E}" type="datetimeFigureOut">
              <a:rPr lang="en-US" smtClean="0"/>
              <a:pPr/>
              <a:t>1/4/2014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0C313-26BF-48EC-9FC5-D35338F92B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DBC75-C33D-4E8C-A9DA-2BE3CD06545E}" type="datetimeFigureOut">
              <a:rPr lang="en-US" smtClean="0"/>
              <a:pPr/>
              <a:t>1/4/2014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0C313-26BF-48EC-9FC5-D35338F92B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DBC75-C33D-4E8C-A9DA-2BE3CD06545E}" type="datetimeFigureOut">
              <a:rPr lang="en-US" smtClean="0"/>
              <a:pPr/>
              <a:t>1/4/2014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0C313-26BF-48EC-9FC5-D35338F92B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DBC75-C33D-4E8C-A9DA-2BE3CD06545E}" type="datetimeFigureOut">
              <a:rPr lang="en-US" smtClean="0"/>
              <a:pPr/>
              <a:t>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80C313-26BF-48EC-9FC5-D35338F92BC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889000"/>
            <a:ext cx="4953000" cy="685800"/>
          </a:xfrm>
        </p:spPr>
        <p:txBody>
          <a:bodyPr>
            <a:normAutofit fontScale="90000"/>
          </a:bodyPr>
          <a:lstStyle/>
          <a:p>
            <a:r>
              <a:rPr lang="en-US" sz="4400">
                <a:solidFill>
                  <a:srgbClr val="CC3300"/>
                </a:solidFill>
              </a:rPr>
              <a:t>Body Mechanics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362200"/>
            <a:ext cx="8001000" cy="4191000"/>
          </a:xfrm>
        </p:spPr>
        <p:txBody>
          <a:bodyPr/>
          <a:lstStyle/>
          <a:p>
            <a:r>
              <a:rPr lang="en-US" sz="3600" b="0"/>
              <a:t>Positions and movements used to maintain proper posture and avoid muscle and bone injuries.</a:t>
            </a:r>
          </a:p>
          <a:p>
            <a:r>
              <a:rPr lang="en-US" sz="3600" b="0"/>
              <a:t>Back injury is the number one injury experienced by health care workers while they are on the job.</a:t>
            </a:r>
          </a:p>
          <a:p>
            <a:pPr lvl="1"/>
            <a:r>
              <a:rPr lang="en-US" sz="3200" b="0"/>
              <a:t>Lift, transfer, or position patients.</a:t>
            </a:r>
          </a:p>
        </p:txBody>
      </p:sp>
      <p:pic>
        <p:nvPicPr>
          <p:cNvPr id="32772" name="Picture 4" descr="in00379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53200" y="381000"/>
            <a:ext cx="2168525" cy="1649413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RMI</a:t>
            </a:r>
            <a:br>
              <a:rPr lang="en-US"/>
            </a:br>
            <a:r>
              <a:rPr lang="en-US" sz="3600"/>
              <a:t>REPETITIVE MOTION INJURIES</a:t>
            </a:r>
            <a:endParaRPr lang="en-US"/>
          </a:p>
        </p:txBody>
      </p:sp>
      <p:pic>
        <p:nvPicPr>
          <p:cNvPr id="2052" name="Picture 4" descr="C:\My Documents\My Pictures\untitle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67000" y="1905000"/>
            <a:ext cx="3810000" cy="46101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RMI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They are injuries caused by </a:t>
            </a:r>
          </a:p>
          <a:p>
            <a:pPr>
              <a:buFontTx/>
              <a:buNone/>
            </a:pPr>
            <a:endParaRPr lang="en-US"/>
          </a:p>
          <a:p>
            <a:pPr algn="ctr">
              <a:buFontTx/>
              <a:buNone/>
            </a:pPr>
            <a:r>
              <a:rPr lang="en-US" sz="3600"/>
              <a:t>REGULARLY</a:t>
            </a:r>
          </a:p>
          <a:p>
            <a:pPr algn="ctr">
              <a:buFontTx/>
              <a:buNone/>
            </a:pPr>
            <a:r>
              <a:rPr lang="en-US" sz="3600"/>
              <a:t>REPEATED</a:t>
            </a:r>
          </a:p>
          <a:p>
            <a:pPr algn="ctr">
              <a:buFontTx/>
              <a:buNone/>
            </a:pPr>
            <a:r>
              <a:rPr lang="en-US" sz="3600"/>
              <a:t>MOVEMENTS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914400"/>
            <a:ext cx="7772400" cy="1143000"/>
          </a:xfrm>
        </p:spPr>
        <p:txBody>
          <a:bodyPr/>
          <a:lstStyle/>
          <a:p>
            <a:pPr algn="l"/>
            <a:r>
              <a:rPr lang="en-US"/>
              <a:t>RMI’s examples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001000" cy="4114800"/>
          </a:xfrm>
        </p:spPr>
        <p:txBody>
          <a:bodyPr>
            <a:normAutofit lnSpcReduction="10000"/>
          </a:bodyPr>
          <a:lstStyle/>
          <a:p>
            <a:pPr>
              <a:buFontTx/>
              <a:buNone/>
            </a:pPr>
            <a:endParaRPr lang="en-US"/>
          </a:p>
          <a:p>
            <a:endParaRPr lang="en-US"/>
          </a:p>
          <a:p>
            <a:r>
              <a:rPr lang="en-US"/>
              <a:t>Work</a:t>
            </a:r>
          </a:p>
          <a:p>
            <a:pPr lvl="1"/>
            <a:r>
              <a:rPr lang="en-US"/>
              <a:t>Doing the same physical tasks over and over</a:t>
            </a:r>
          </a:p>
          <a:p>
            <a:r>
              <a:rPr lang="en-US"/>
              <a:t>Hobbies</a:t>
            </a:r>
          </a:p>
          <a:p>
            <a:pPr lvl="1"/>
            <a:r>
              <a:rPr lang="en-US"/>
              <a:t>Knitting, sewing or playing musical instruments</a:t>
            </a:r>
          </a:p>
          <a:p>
            <a:r>
              <a:rPr lang="en-US"/>
              <a:t>Sports</a:t>
            </a:r>
          </a:p>
          <a:p>
            <a:pPr lvl="1"/>
            <a:r>
              <a:rPr lang="en-US"/>
              <a:t>Tennis, golf, baseball or bowling</a:t>
            </a:r>
          </a:p>
          <a:p>
            <a:endParaRPr lang="en-US"/>
          </a:p>
        </p:txBody>
      </p:sp>
      <p:pic>
        <p:nvPicPr>
          <p:cNvPr id="4101" name="Picture 5" descr="C:\My Documents\My Pictures\untitle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0600" y="0"/>
            <a:ext cx="4343400" cy="312737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RMI’s can affect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362200"/>
            <a:ext cx="7772400" cy="4114800"/>
          </a:xfrm>
        </p:spPr>
        <p:txBody>
          <a:bodyPr/>
          <a:lstStyle/>
          <a:p>
            <a:r>
              <a:rPr lang="en-US"/>
              <a:t>Upper and lower arms &amp; elbows</a:t>
            </a:r>
          </a:p>
          <a:p>
            <a:r>
              <a:rPr lang="en-US"/>
              <a:t>Wrists, hands and fingers</a:t>
            </a:r>
          </a:p>
          <a:p>
            <a:r>
              <a:rPr lang="en-US"/>
              <a:t>Shoulders and neck</a:t>
            </a:r>
          </a:p>
          <a:p>
            <a:r>
              <a:rPr lang="en-US"/>
              <a:t>Chest, abdomen and other areas</a:t>
            </a:r>
          </a:p>
          <a:p>
            <a:r>
              <a:rPr lang="en-US"/>
              <a:t>May occasionally affect lower limbs &amp; back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learn about RMI’s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They are very common</a:t>
            </a:r>
          </a:p>
          <a:p>
            <a:r>
              <a:rPr lang="en-US"/>
              <a:t>They can be or become serious </a:t>
            </a:r>
          </a:p>
          <a:p>
            <a:r>
              <a:rPr lang="en-US"/>
              <a:t>Learning about them can help you</a:t>
            </a:r>
          </a:p>
          <a:p>
            <a:r>
              <a:rPr lang="en-US"/>
              <a:t>Can be very costly to you and the company</a:t>
            </a:r>
          </a:p>
          <a:p>
            <a:r>
              <a:rPr lang="en-US"/>
              <a:t>Can affect or change your life style</a:t>
            </a:r>
          </a:p>
          <a:p>
            <a:r>
              <a:rPr lang="en-US"/>
              <a:t>Can be permanent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Motions that cause RMI’s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Lifting - stacking, loading objects or boxes</a:t>
            </a:r>
          </a:p>
          <a:p>
            <a:r>
              <a:rPr lang="en-US"/>
              <a:t>Twisting - using a screwdriver or nut driver</a:t>
            </a:r>
          </a:p>
          <a:p>
            <a:r>
              <a:rPr lang="en-US"/>
              <a:t>Squeezing - clippers, scissors or other tools</a:t>
            </a:r>
          </a:p>
          <a:p>
            <a:r>
              <a:rPr lang="en-US"/>
              <a:t>Hammering, stapling or securing boxes</a:t>
            </a:r>
          </a:p>
          <a:p>
            <a:r>
              <a:rPr lang="en-US"/>
              <a:t>Finger and hand movements - pressing keys</a:t>
            </a:r>
          </a:p>
          <a:p>
            <a:r>
              <a:rPr lang="en-US"/>
              <a:t>Pushing and pulling - carts or racks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990600" y="381000"/>
            <a:ext cx="7315200" cy="521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6600" b="1"/>
              <a:t>Sorry</a:t>
            </a:r>
            <a:r>
              <a:rPr lang="en-US" b="1"/>
              <a:t> </a:t>
            </a:r>
            <a:r>
              <a:rPr lang="en-US" sz="6000" b="1"/>
              <a:t>!</a:t>
            </a:r>
            <a:endParaRPr lang="en-US" b="1"/>
          </a:p>
          <a:p>
            <a:pPr algn="ctr">
              <a:spcBef>
                <a:spcPct val="50000"/>
              </a:spcBef>
            </a:pPr>
            <a:r>
              <a:rPr lang="en-US" sz="6000" b="1"/>
              <a:t>Using your brain </a:t>
            </a:r>
          </a:p>
          <a:p>
            <a:pPr algn="ctr">
              <a:spcBef>
                <a:spcPct val="50000"/>
              </a:spcBef>
            </a:pPr>
            <a:r>
              <a:rPr lang="en-US" sz="6000" b="1"/>
              <a:t>too much </a:t>
            </a:r>
          </a:p>
          <a:p>
            <a:pPr algn="ctr">
              <a:spcBef>
                <a:spcPct val="50000"/>
              </a:spcBef>
            </a:pPr>
            <a:r>
              <a:rPr lang="en-US" sz="6000" b="1"/>
              <a:t>is not a RMI</a:t>
            </a:r>
            <a:endParaRPr lang="en-US" b="1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/>
              <a:t>Basic types of RMI’s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133600"/>
            <a:ext cx="5181600" cy="4114800"/>
          </a:xfrm>
        </p:spPr>
        <p:txBody>
          <a:bodyPr/>
          <a:lstStyle/>
          <a:p>
            <a:r>
              <a:rPr lang="en-US"/>
              <a:t>Tendonitis</a:t>
            </a:r>
          </a:p>
          <a:p>
            <a:r>
              <a:rPr lang="en-US"/>
              <a:t>Tenosynovitis</a:t>
            </a:r>
          </a:p>
          <a:p>
            <a:r>
              <a:rPr lang="en-US"/>
              <a:t>CTS - Carpal Tunnel Syndrome</a:t>
            </a:r>
          </a:p>
          <a:p>
            <a:r>
              <a:rPr lang="en-US"/>
              <a:t>Circulation Problems</a:t>
            </a:r>
          </a:p>
        </p:txBody>
      </p:sp>
      <p:pic>
        <p:nvPicPr>
          <p:cNvPr id="11270" name="Picture 6" descr="C:\My Documents\My Pictures\untitle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38800" y="1676400"/>
            <a:ext cx="2847975" cy="481012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Common Symptoms of RMI’s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Numbness</a:t>
            </a:r>
          </a:p>
          <a:p>
            <a:r>
              <a:rPr lang="en-US"/>
              <a:t>Tingling sensation, soreness or pain</a:t>
            </a:r>
          </a:p>
          <a:p>
            <a:r>
              <a:rPr lang="en-US"/>
              <a:t>Difficulty in eating, driving &amp; writing due to weakness</a:t>
            </a:r>
          </a:p>
          <a:p>
            <a:r>
              <a:rPr lang="en-US"/>
              <a:t>Skin that turns pale or cold</a:t>
            </a:r>
          </a:p>
          <a:p>
            <a:r>
              <a:rPr lang="en-US"/>
              <a:t>Difficulty moving fingers, shoulder, elbow or wrist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/>
              <a:t>Ways to prevent RMI’s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295400"/>
            <a:ext cx="7772400" cy="4114800"/>
          </a:xfrm>
        </p:spPr>
        <p:txBody>
          <a:bodyPr>
            <a:normAutofit fontScale="92500" lnSpcReduction="20000"/>
          </a:bodyPr>
          <a:lstStyle/>
          <a:p>
            <a:r>
              <a:rPr lang="en-US"/>
              <a:t>Report symptoms right away</a:t>
            </a:r>
          </a:p>
          <a:p>
            <a:r>
              <a:rPr lang="en-US"/>
              <a:t>Increase work gradually in a new job</a:t>
            </a:r>
          </a:p>
          <a:p>
            <a:r>
              <a:rPr lang="en-US"/>
              <a:t>Reduce repetitions</a:t>
            </a:r>
          </a:p>
          <a:p>
            <a:r>
              <a:rPr lang="en-US"/>
              <a:t>Change positions</a:t>
            </a:r>
          </a:p>
          <a:p>
            <a:r>
              <a:rPr lang="en-US"/>
              <a:t>Adjust chair, work surface, keyboard, etc.</a:t>
            </a:r>
          </a:p>
          <a:p>
            <a:r>
              <a:rPr lang="en-US"/>
              <a:t>Pace yourself</a:t>
            </a:r>
          </a:p>
          <a:p>
            <a:r>
              <a:rPr lang="en-US"/>
              <a:t>Elbows at right angles to keyboard</a:t>
            </a:r>
          </a:p>
          <a:p>
            <a:r>
              <a:rPr lang="en-US"/>
              <a:t>Wrist as straight as possible</a:t>
            </a:r>
          </a:p>
          <a:p>
            <a:r>
              <a:rPr lang="en-US"/>
              <a:t>Pad corners, use cushioned tools</a:t>
            </a:r>
          </a:p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762000"/>
            <a:ext cx="8153400" cy="812800"/>
          </a:xfrm>
        </p:spPr>
        <p:txBody>
          <a:bodyPr/>
          <a:lstStyle/>
          <a:p>
            <a:r>
              <a:rPr lang="en-US" sz="4400">
                <a:solidFill>
                  <a:srgbClr val="CC3300"/>
                </a:solidFill>
              </a:rPr>
              <a:t>Principles of Body Mechanics 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95600" y="2438400"/>
            <a:ext cx="4267200" cy="3670300"/>
          </a:xfrm>
        </p:spPr>
        <p:txBody>
          <a:bodyPr/>
          <a:lstStyle/>
          <a:p>
            <a:r>
              <a:rPr lang="en-US" sz="3600" b="0"/>
              <a:t>Body alignment depends on the correct positioning of the head, back, and limbs.</a:t>
            </a:r>
          </a:p>
        </p:txBody>
      </p:sp>
      <p:pic>
        <p:nvPicPr>
          <p:cNvPr id="33801" name="Picture 9" descr="spin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0400" y="2362200"/>
            <a:ext cx="1543050" cy="4038600"/>
          </a:xfrm>
          <a:prstGeom prst="rect">
            <a:avLst/>
          </a:prstGeom>
          <a:noFill/>
        </p:spPr>
      </p:pic>
      <p:pic>
        <p:nvPicPr>
          <p:cNvPr id="33807" name="Picture 15" descr="bad postur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" y="3276600"/>
            <a:ext cx="2362200" cy="2024063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Create a healthy workplace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Report all symptoms as soon as possible</a:t>
            </a:r>
          </a:p>
          <a:p>
            <a:r>
              <a:rPr lang="en-US"/>
              <a:t>Suggest changes - improve comfort &amp; safety</a:t>
            </a:r>
          </a:p>
          <a:p>
            <a:r>
              <a:rPr lang="en-US"/>
              <a:t>Follow all safety procedures</a:t>
            </a:r>
          </a:p>
          <a:p>
            <a:r>
              <a:rPr lang="en-US"/>
              <a:t>Use Proper Protective Equipment</a:t>
            </a:r>
          </a:p>
          <a:p>
            <a:r>
              <a:rPr lang="en-US"/>
              <a:t>Follow treatment plan at home &amp; work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/>
              <a:t>Remember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133600"/>
            <a:ext cx="7772400" cy="4114800"/>
          </a:xfrm>
        </p:spPr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en-US"/>
              <a:t>An RMI can be caused or made worse by what you do </a:t>
            </a:r>
            <a:r>
              <a:rPr lang="en-US" b="1" i="1" u="sng"/>
              <a:t>OFF</a:t>
            </a:r>
            <a:r>
              <a:rPr lang="en-US"/>
              <a:t> the job too.</a:t>
            </a:r>
          </a:p>
          <a:p>
            <a:pPr>
              <a:buFontTx/>
              <a:buNone/>
            </a:pPr>
            <a:endParaRPr lang="en-US"/>
          </a:p>
          <a:p>
            <a:pPr>
              <a:buFontTx/>
              <a:buNone/>
            </a:pPr>
            <a:r>
              <a:rPr lang="en-US"/>
              <a:t>Make changes in activities outside of work too if necessary.</a:t>
            </a:r>
          </a:p>
          <a:p>
            <a:pPr>
              <a:buFontTx/>
              <a:buNone/>
            </a:pPr>
            <a:endParaRPr lang="en-US"/>
          </a:p>
          <a:p>
            <a:pPr>
              <a:buFontTx/>
              <a:buNone/>
            </a:pPr>
            <a:r>
              <a:rPr lang="en-US"/>
              <a:t>Staying healthy pays off for you and for the company.</a:t>
            </a:r>
          </a:p>
        </p:txBody>
      </p:sp>
      <p:pic>
        <p:nvPicPr>
          <p:cNvPr id="16389" name="Picture 5" descr="C:\My Documents\My Pictures\untitle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0" y="228600"/>
            <a:ext cx="3505200" cy="178435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533400"/>
            <a:ext cx="8153400" cy="1143000"/>
          </a:xfrm>
        </p:spPr>
        <p:txBody>
          <a:bodyPr/>
          <a:lstStyle/>
          <a:p>
            <a:r>
              <a:rPr lang="en-US" sz="4400">
                <a:solidFill>
                  <a:srgbClr val="CC3300"/>
                </a:solidFill>
              </a:rPr>
              <a:t>Principles of Body Mechanics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438400"/>
            <a:ext cx="8001000" cy="4191000"/>
          </a:xfrm>
        </p:spPr>
        <p:txBody>
          <a:bodyPr/>
          <a:lstStyle/>
          <a:p>
            <a:r>
              <a:rPr lang="en-US" sz="3200" b="0"/>
              <a:t>The body performs better when it is in alignment.</a:t>
            </a:r>
          </a:p>
          <a:p>
            <a:r>
              <a:rPr lang="en-US" sz="3200" b="0"/>
              <a:t>Preserve the natural curves of the back.</a:t>
            </a:r>
          </a:p>
          <a:p>
            <a:r>
              <a:rPr lang="en-US" sz="3200" b="0" u="sng"/>
              <a:t>Proper standing position</a:t>
            </a:r>
          </a:p>
          <a:p>
            <a:pPr lvl="1"/>
            <a:r>
              <a:rPr lang="en-US" sz="2800" b="0"/>
              <a:t>Feet flat on floor, about 6-10 inches apart.</a:t>
            </a:r>
          </a:p>
          <a:p>
            <a:pPr lvl="1"/>
            <a:r>
              <a:rPr lang="en-US" sz="2800" b="0"/>
              <a:t>Back straight, knees flexed slightly.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889000"/>
            <a:ext cx="8001000" cy="685800"/>
          </a:xfrm>
        </p:spPr>
        <p:txBody>
          <a:bodyPr>
            <a:normAutofit fontScale="90000"/>
          </a:bodyPr>
          <a:lstStyle/>
          <a:p>
            <a:r>
              <a:rPr lang="en-US" sz="4400">
                <a:solidFill>
                  <a:srgbClr val="CC3300"/>
                </a:solidFill>
              </a:rPr>
              <a:t>Body Mechanics Failure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63600" y="2387600"/>
            <a:ext cx="4953000" cy="3733800"/>
          </a:xfrm>
        </p:spPr>
        <p:txBody>
          <a:bodyPr/>
          <a:lstStyle/>
          <a:p>
            <a:r>
              <a:rPr lang="en-US" sz="3200" b="0"/>
              <a:t>Causes back problems including acute strains, sprains, disc strain and bulge, disc herniation, and fatigue.</a:t>
            </a:r>
          </a:p>
          <a:p>
            <a:r>
              <a:rPr lang="en-US" sz="3200" b="0"/>
              <a:t>Prevention is the best cure for back pain.</a:t>
            </a:r>
          </a:p>
        </p:txBody>
      </p:sp>
      <p:pic>
        <p:nvPicPr>
          <p:cNvPr id="35844" name="Picture 4" descr="back suppor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3600" y="2743200"/>
            <a:ext cx="2743200" cy="27432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295400"/>
            <a:ext cx="8001000" cy="762000"/>
          </a:xfrm>
        </p:spPr>
        <p:txBody>
          <a:bodyPr>
            <a:normAutofit fontScale="90000"/>
          </a:bodyPr>
          <a:lstStyle/>
          <a:p>
            <a:r>
              <a:rPr lang="en-US" sz="4400">
                <a:solidFill>
                  <a:srgbClr val="CC3300"/>
                </a:solidFill>
              </a:rPr>
              <a:t>Key Components of Body Mechanics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63600" y="2400300"/>
            <a:ext cx="7747000" cy="4229100"/>
          </a:xfrm>
        </p:spPr>
        <p:txBody>
          <a:bodyPr/>
          <a:lstStyle/>
          <a:p>
            <a:r>
              <a:rPr lang="en-US" sz="2600" b="0"/>
              <a:t>Keep feet a shoulder-width apart – wide base of support.</a:t>
            </a:r>
          </a:p>
          <a:p>
            <a:r>
              <a:rPr lang="en-US" sz="2600" b="0"/>
              <a:t>Always use two hands to move someone or something.</a:t>
            </a:r>
          </a:p>
          <a:p>
            <a:r>
              <a:rPr lang="en-US" sz="2600" b="0"/>
              <a:t>Face the direction in which you intend to move. Never twist.</a:t>
            </a:r>
          </a:p>
          <a:p>
            <a:r>
              <a:rPr lang="en-US" sz="2600" b="0"/>
              <a:t>Avoid unnecessary reaching.</a:t>
            </a:r>
          </a:p>
          <a:p>
            <a:r>
              <a:rPr lang="en-US" sz="2600" b="0"/>
              <a:t>Keep your chin up and look straight ahead.</a:t>
            </a:r>
          </a:p>
          <a:p>
            <a:r>
              <a:rPr lang="en-US" sz="2600" b="0"/>
              <a:t>Keep your shoulders back.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295400"/>
            <a:ext cx="8001000" cy="762000"/>
          </a:xfrm>
        </p:spPr>
        <p:txBody>
          <a:bodyPr>
            <a:normAutofit fontScale="90000"/>
          </a:bodyPr>
          <a:lstStyle/>
          <a:p>
            <a:r>
              <a:rPr lang="en-US" sz="4400">
                <a:solidFill>
                  <a:srgbClr val="CC3300"/>
                </a:solidFill>
              </a:rPr>
              <a:t>Key Components of Body Mechanics </a:t>
            </a:r>
            <a:r>
              <a:rPr lang="en-US">
                <a:solidFill>
                  <a:srgbClr val="CC3300"/>
                </a:solidFill>
              </a:rPr>
              <a:t>(cont.)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438400"/>
            <a:ext cx="5715000" cy="4267200"/>
          </a:xfrm>
        </p:spPr>
        <p:txBody>
          <a:bodyPr>
            <a:normAutofit fontScale="92500"/>
          </a:bodyPr>
          <a:lstStyle/>
          <a:p>
            <a:pPr>
              <a:lnSpc>
                <a:spcPct val="90000"/>
              </a:lnSpc>
            </a:pPr>
            <a:r>
              <a:rPr lang="en-US" b="0"/>
              <a:t>Bend at the hips and knees.</a:t>
            </a:r>
          </a:p>
          <a:p>
            <a:pPr>
              <a:lnSpc>
                <a:spcPct val="90000"/>
              </a:lnSpc>
            </a:pPr>
            <a:r>
              <a:rPr lang="en-US" b="0"/>
              <a:t>Keep your back straight.</a:t>
            </a:r>
          </a:p>
          <a:p>
            <a:pPr>
              <a:lnSpc>
                <a:spcPct val="90000"/>
              </a:lnSpc>
            </a:pPr>
            <a:r>
              <a:rPr lang="en-US" b="0"/>
              <a:t>Keep the object you are lifting close to your body.</a:t>
            </a:r>
          </a:p>
          <a:p>
            <a:pPr>
              <a:lnSpc>
                <a:spcPct val="90000"/>
              </a:lnSpc>
            </a:pPr>
            <a:r>
              <a:rPr lang="en-US" b="0"/>
              <a:t>Exhale when you are lifting or exerting force.</a:t>
            </a:r>
          </a:p>
          <a:p>
            <a:pPr>
              <a:lnSpc>
                <a:spcPct val="90000"/>
              </a:lnSpc>
            </a:pPr>
            <a:r>
              <a:rPr lang="en-US" b="0"/>
              <a:t>Tighten your abdominal muscles.</a:t>
            </a:r>
          </a:p>
          <a:p>
            <a:pPr>
              <a:lnSpc>
                <a:spcPct val="90000"/>
              </a:lnSpc>
            </a:pPr>
            <a:r>
              <a:rPr lang="en-US" b="0"/>
              <a:t>Lift with your legs, not your back.</a:t>
            </a:r>
          </a:p>
        </p:txBody>
      </p:sp>
      <p:pic>
        <p:nvPicPr>
          <p:cNvPr id="37892" name="Picture 4" descr="lifting techniqu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29400" y="2438400"/>
            <a:ext cx="1905000" cy="4038600"/>
          </a:xfrm>
          <a:prstGeom prst="rect">
            <a:avLst/>
          </a:prstGeom>
          <a:noFill/>
        </p:spPr>
      </p:pic>
      <p:sp>
        <p:nvSpPr>
          <p:cNvPr id="37894" name="Oval 6"/>
          <p:cNvSpPr>
            <a:spLocks noChangeArrowheads="1"/>
          </p:cNvSpPr>
          <p:nvPr/>
        </p:nvSpPr>
        <p:spPr bwMode="auto">
          <a:xfrm>
            <a:off x="6705600" y="2590800"/>
            <a:ext cx="1524000" cy="1524000"/>
          </a:xfrm>
          <a:prstGeom prst="ellipse">
            <a:avLst/>
          </a:prstGeom>
          <a:noFill/>
          <a:ln w="317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5" name="Line 7"/>
          <p:cNvSpPr>
            <a:spLocks noChangeShapeType="1"/>
          </p:cNvSpPr>
          <p:nvPr/>
        </p:nvSpPr>
        <p:spPr bwMode="auto">
          <a:xfrm flipV="1">
            <a:off x="6858000" y="2819400"/>
            <a:ext cx="1143000" cy="1066800"/>
          </a:xfrm>
          <a:prstGeom prst="line">
            <a:avLst/>
          </a:prstGeom>
          <a:noFill/>
          <a:ln w="317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371600"/>
            <a:ext cx="8001000" cy="685800"/>
          </a:xfrm>
        </p:spPr>
        <p:txBody>
          <a:bodyPr>
            <a:normAutofit fontScale="90000"/>
          </a:bodyPr>
          <a:lstStyle/>
          <a:p>
            <a:r>
              <a:rPr lang="en-US" sz="4400">
                <a:solidFill>
                  <a:srgbClr val="CC3300"/>
                </a:solidFill>
              </a:rPr>
              <a:t>Key Components of Body Mechanics </a:t>
            </a:r>
            <a:r>
              <a:rPr lang="en-US">
                <a:solidFill>
                  <a:srgbClr val="CC3300"/>
                </a:solidFill>
              </a:rPr>
              <a:t>(cont.)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514600"/>
            <a:ext cx="7213600" cy="4114800"/>
          </a:xfrm>
        </p:spPr>
        <p:txBody>
          <a:bodyPr>
            <a:normAutofit lnSpcReduction="10000"/>
          </a:bodyPr>
          <a:lstStyle/>
          <a:p>
            <a:r>
              <a:rPr lang="en-US" b="0"/>
              <a:t>Push, pull, or slide instead of lifting.</a:t>
            </a:r>
          </a:p>
          <a:p>
            <a:r>
              <a:rPr lang="en-US" b="0"/>
              <a:t>Pushing is the best technique for moving something large.</a:t>
            </a:r>
          </a:p>
          <a:p>
            <a:r>
              <a:rPr lang="en-US" b="0"/>
              <a:t>Use the weight of your body to help you push or pull.</a:t>
            </a:r>
          </a:p>
          <a:p>
            <a:r>
              <a:rPr lang="en-US" b="0"/>
              <a:t>Always ask for help whenever needed.</a:t>
            </a:r>
          </a:p>
          <a:p>
            <a:r>
              <a:rPr lang="en-US" b="0"/>
              <a:t>Tell the patient what you are going to do and ask for the patient’s help.</a:t>
            </a:r>
          </a:p>
        </p:txBody>
      </p:sp>
      <p:pic>
        <p:nvPicPr>
          <p:cNvPr id="38916" name="Picture 4" descr="BD10638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86600" y="1447800"/>
            <a:ext cx="1833563" cy="164465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>
                <a:solidFill>
                  <a:srgbClr val="CC3300"/>
                </a:solidFill>
              </a:rPr>
              <a:t>Ergonomics</a:t>
            </a:r>
          </a:p>
        </p:txBody>
      </p:sp>
      <p:sp>
        <p:nvSpPr>
          <p:cNvPr id="7168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914400" y="2362200"/>
            <a:ext cx="8001000" cy="4191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/>
              <a:t>Promote the safety and well-being of a person by adapting the environment and using techniques to prevent injuries.</a:t>
            </a:r>
          </a:p>
          <a:p>
            <a:pPr lvl="1">
              <a:lnSpc>
                <a:spcPct val="90000"/>
              </a:lnSpc>
            </a:pPr>
            <a:r>
              <a:rPr lang="en-US" sz="2800" b="0"/>
              <a:t>Correct placement of furniture and equipment.</a:t>
            </a:r>
          </a:p>
          <a:p>
            <a:pPr lvl="1">
              <a:lnSpc>
                <a:spcPct val="90000"/>
              </a:lnSpc>
            </a:pPr>
            <a:r>
              <a:rPr lang="en-US" sz="2800" b="0"/>
              <a:t>Training in required muscle movements.</a:t>
            </a:r>
          </a:p>
          <a:p>
            <a:pPr lvl="1">
              <a:lnSpc>
                <a:spcPct val="90000"/>
              </a:lnSpc>
            </a:pPr>
            <a:r>
              <a:rPr lang="en-US" sz="2800" b="0"/>
              <a:t>Efforts to avoid repetitive motions.</a:t>
            </a:r>
          </a:p>
          <a:p>
            <a:pPr lvl="1">
              <a:lnSpc>
                <a:spcPct val="90000"/>
              </a:lnSpc>
            </a:pPr>
            <a:r>
              <a:rPr lang="en-US" sz="2800" b="0"/>
              <a:t>Awareness of the environment to prevent injuries.</a:t>
            </a:r>
          </a:p>
        </p:txBody>
      </p:sp>
      <p:pic>
        <p:nvPicPr>
          <p:cNvPr id="71684" name="Picture 1028" descr="HM00247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0" y="152400"/>
            <a:ext cx="1231900" cy="23241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>
                <a:solidFill>
                  <a:srgbClr val="CC3300"/>
                </a:solidFill>
              </a:rPr>
              <a:t>Ergonomics</a:t>
            </a:r>
            <a:endParaRPr lang="en-US">
              <a:solidFill>
                <a:srgbClr val="CC3300"/>
              </a:solidFill>
            </a:endParaRP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362200"/>
            <a:ext cx="8001000" cy="4191000"/>
          </a:xfrm>
        </p:spPr>
        <p:txBody>
          <a:bodyPr>
            <a:normAutofit lnSpcReduction="10000"/>
          </a:bodyPr>
          <a:lstStyle/>
          <a:p>
            <a:r>
              <a:rPr lang="en-US" b="0"/>
              <a:t>You spend a large portion of your day in the work environment.</a:t>
            </a:r>
          </a:p>
          <a:p>
            <a:r>
              <a:rPr lang="en-US" b="0"/>
              <a:t>You should be comfortable, use good posture, and learn exercises to prevent getting stiff and sore.</a:t>
            </a:r>
          </a:p>
          <a:p>
            <a:r>
              <a:rPr lang="en-US" b="0"/>
              <a:t>Your chair, desk, and computer </a:t>
            </a:r>
          </a:p>
          <a:p>
            <a:pPr>
              <a:buFont typeface="Wingdings" pitchFamily="2" charset="2"/>
              <a:buNone/>
            </a:pPr>
            <a:r>
              <a:rPr lang="en-US" b="0"/>
              <a:t>	must be adjusted to fit your </a:t>
            </a:r>
          </a:p>
          <a:p>
            <a:pPr>
              <a:buFont typeface="Wingdings" pitchFamily="2" charset="2"/>
              <a:buNone/>
            </a:pPr>
            <a:r>
              <a:rPr lang="en-US" b="0"/>
              <a:t>	needs.</a:t>
            </a:r>
          </a:p>
        </p:txBody>
      </p:sp>
      <p:pic>
        <p:nvPicPr>
          <p:cNvPr id="62468" name="Picture 4" descr="j038241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9863" y="4191000"/>
            <a:ext cx="2217737" cy="2493963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427</TotalTime>
  <Words>1046</Words>
  <Application>Microsoft Office PowerPoint</Application>
  <PresentationFormat>On-screen Show (4:3)</PresentationFormat>
  <Paragraphs>170</Paragraphs>
  <Slides>21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Body Mechanics</vt:lpstr>
      <vt:lpstr>Principles of Body Mechanics </vt:lpstr>
      <vt:lpstr>Principles of Body Mechanics</vt:lpstr>
      <vt:lpstr>Body Mechanics Failure</vt:lpstr>
      <vt:lpstr>Key Components of Body Mechanics</vt:lpstr>
      <vt:lpstr>Key Components of Body Mechanics (cont.)</vt:lpstr>
      <vt:lpstr>Key Components of Body Mechanics (cont.)</vt:lpstr>
      <vt:lpstr>Ergonomics</vt:lpstr>
      <vt:lpstr>Ergonomics</vt:lpstr>
      <vt:lpstr>RMI REPETITIVE MOTION INJURIES</vt:lpstr>
      <vt:lpstr>What is RMI</vt:lpstr>
      <vt:lpstr>RMI’s examples</vt:lpstr>
      <vt:lpstr>RMI’s can affect</vt:lpstr>
      <vt:lpstr>Why learn about RMI’s</vt:lpstr>
      <vt:lpstr>Motions that cause RMI’s</vt:lpstr>
      <vt:lpstr>Slide 16</vt:lpstr>
      <vt:lpstr>Basic types of RMI’s</vt:lpstr>
      <vt:lpstr>Common Symptoms of RMI’s</vt:lpstr>
      <vt:lpstr>Ways to prevent RMI’s</vt:lpstr>
      <vt:lpstr>Create a healthy workplace</vt:lpstr>
      <vt:lpstr>Remember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Body Mechanics</dc:title>
  <dc:creator>rhsteacher</dc:creator>
  <cp:lastModifiedBy>Misty</cp:lastModifiedBy>
  <cp:revision>7</cp:revision>
  <dcterms:created xsi:type="dcterms:W3CDTF">2012-12-03T13:02:23Z</dcterms:created>
  <dcterms:modified xsi:type="dcterms:W3CDTF">2014-01-04T23:01:14Z</dcterms:modified>
</cp:coreProperties>
</file>