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259" r:id="rId2"/>
    <p:sldId id="257" r:id="rId3"/>
    <p:sldId id="260" r:id="rId4"/>
    <p:sldId id="261" r:id="rId5"/>
    <p:sldId id="262" r:id="rId6"/>
    <p:sldId id="280" r:id="rId7"/>
    <p:sldId id="263" r:id="rId8"/>
    <p:sldId id="264" r:id="rId9"/>
    <p:sldId id="265" r:id="rId10"/>
    <p:sldId id="266" r:id="rId11"/>
    <p:sldId id="282" r:id="rId12"/>
    <p:sldId id="283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6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95" autoAdjust="0"/>
  </p:normalViewPr>
  <p:slideViewPr>
    <p:cSldViewPr>
      <p:cViewPr varScale="1">
        <p:scale>
          <a:sx n="87" d="100"/>
          <a:sy n="87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EB1D99A-3276-4267-8027-AA8CCBB3E06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0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64365DFE-4E87-48EA-ACC0-5FB1DE1824B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98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ECAF9E-E346-45AD-997A-081680168CD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6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8A7E44-960B-4FD2-B125-78095797D0A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93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3018F-3B18-4488-8F6E-E4201675124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2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D3018F-3B18-4488-8F6E-E4201675124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6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C6B75-0CC7-4C78-8923-5CD87465E9F8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32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5FA5D-DDB6-48FF-97AD-771536208319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30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B15D2-EE73-4173-A9BA-1F7617F5A35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97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752D-7A2C-4442-8E5B-DB2567410273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67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3759B2-B039-4F0B-B186-2E5B260C6259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25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32FC5-3731-4A91-B951-68AD52A41D12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503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CAFF-C449-4054-BF06-A649D5D5B7BF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6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E26B84-6BF1-4EEE-BBBD-F50CA034D413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82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E695B8-0EBC-49BD-92A8-FC5DDB10585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18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C09E2-4889-4661-832A-71F2C0B3ED6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550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90A65-7FBF-4586-BF05-7C75BA291DB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531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5619E-C0EF-4A73-A00D-9536435B28DA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02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0E5C97-5BC5-4A4A-9E18-93774638EF93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22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5670A-E5D8-4E28-98B1-592E773F4DA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29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01FC8-9429-493A-A66E-4CA36A28743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2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E94DA-6564-4C47-9765-39F16A53C9A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1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88661-6284-4072-99F0-F97026648C1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81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3D280-681F-4329-B9DD-2CE604BB7AB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1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9A82D-AEE4-4B45-85FC-14BEFFC4FAA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2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23BF0-FCF4-4230-B4F9-270AD3BF289B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40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6E81E-1101-408F-9C82-A2A8066211A0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1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lmar_Logo_Black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2013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  <p:pic>
        <p:nvPicPr>
          <p:cNvPr id="6" name="Picture 5" descr="Scott-Fong_TitleBkgrnd_rnd.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3292475"/>
            <a:ext cx="9144000" cy="1584325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 sz="2400" baseline="-25000" dirty="0">
              <a:latin typeface="Times" charset="0"/>
            </a:endParaRPr>
          </a:p>
        </p:txBody>
      </p:sp>
      <p:pic>
        <p:nvPicPr>
          <p:cNvPr id="8" name="Picture 9" descr="Delmar_Logo_Black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2014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ctrTitle"/>
          </p:nvPr>
        </p:nvSpPr>
        <p:spPr bwMode="white">
          <a:xfrm>
            <a:off x="0" y="3444875"/>
            <a:ext cx="9144000" cy="68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0" y="4054475"/>
            <a:ext cx="9144000" cy="1050925"/>
          </a:xfrm>
        </p:spPr>
        <p:txBody>
          <a:bodyPr tIns="0" bIns="0" anchorCtr="1"/>
          <a:lstStyle>
            <a:lvl1pPr marL="0" indent="0" algn="ctr">
              <a:buFontTx/>
              <a:buNone/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7388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8" name="Picture 5" descr="Delmar_Logo_Blac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76200" y="6056313"/>
            <a:ext cx="22367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black">
          <a:xfrm>
            <a:off x="2362200" y="6400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© 2014 Cengage Learning. All Rights Reserved. May not be scanned, copied or duplicated, or posted to a publicly accessible website, in whole or in part.</a:t>
            </a:r>
            <a:endParaRPr lang="en-US" sz="900" dirty="0" smtClean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Times New Roman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Chapter 21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Reproductive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Male Reproductive System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Penis</a:t>
            </a:r>
          </a:p>
          <a:p>
            <a:r>
              <a:rPr lang="en-US" dirty="0">
                <a:latin typeface="Times New Roman" pitchFamily="64" charset="0"/>
              </a:rPr>
              <a:t>Prostate gland</a:t>
            </a:r>
          </a:p>
          <a:p>
            <a:r>
              <a:rPr lang="en-US" dirty="0">
                <a:latin typeface="Times New Roman" pitchFamily="64" charset="0"/>
              </a:rPr>
              <a:t>Bulbourethral glands</a:t>
            </a:r>
          </a:p>
          <a:p>
            <a:r>
              <a:rPr lang="en-US" dirty="0">
                <a:latin typeface="Times New Roman" pitchFamily="64" charset="0"/>
              </a:rPr>
              <a:t>Semen</a:t>
            </a:r>
          </a:p>
          <a:p>
            <a:r>
              <a:rPr lang="en-US" dirty="0">
                <a:latin typeface="Times New Roman" pitchFamily="64" charset="0"/>
              </a:rPr>
              <a:t>Erection and ejaculation</a:t>
            </a:r>
          </a:p>
          <a:p>
            <a:r>
              <a:rPr lang="en-US" dirty="0">
                <a:latin typeface="Times New Roman" pitchFamily="64" charset="0"/>
              </a:rPr>
              <a:t>Impotence/erectile dysfunction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Male Reproductive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System Structures</a:t>
            </a:r>
          </a:p>
        </p:txBody>
      </p:sp>
      <p:pic>
        <p:nvPicPr>
          <p:cNvPr id="3" name="Content Placeholder 2" descr="91655-21-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24" r="-19724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752600" y="5943600"/>
            <a:ext cx="1627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© </a:t>
            </a:r>
            <a:r>
              <a:rPr lang="en-US" sz="1000" i="1" dirty="0" smtClean="0"/>
              <a:t>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Male Reproductive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System Structures</a:t>
            </a:r>
          </a:p>
        </p:txBody>
      </p:sp>
      <p:pic>
        <p:nvPicPr>
          <p:cNvPr id="3" name="Content Placeholder 2" descr="91655-21-0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27" r="-4262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2362200" y="5943600"/>
            <a:ext cx="1659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 © 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Contraception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Religious and ethnic group concerns</a:t>
            </a:r>
          </a:p>
          <a:p>
            <a:r>
              <a:rPr lang="en-US" dirty="0">
                <a:latin typeface="Times New Roman" pitchFamily="64" charset="0"/>
              </a:rPr>
              <a:t>Abstinence</a:t>
            </a:r>
          </a:p>
          <a:p>
            <a:r>
              <a:rPr lang="en-US" dirty="0">
                <a:latin typeface="Times New Roman" pitchFamily="64" charset="0"/>
              </a:rPr>
              <a:t>Reasons for avoiding pregnancy</a:t>
            </a:r>
          </a:p>
          <a:p>
            <a:r>
              <a:rPr lang="en-US" dirty="0">
                <a:latin typeface="Times New Roman" pitchFamily="64" charset="0"/>
              </a:rPr>
              <a:t>Methods of contraception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Infertility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When</a:t>
            </a:r>
            <a:r>
              <a:rPr lang="en-US" dirty="0" smtClean="0">
                <a:latin typeface="Times New Roman" pitchFamily="64" charset="0"/>
              </a:rPr>
              <a:t> conception does </a:t>
            </a:r>
            <a:r>
              <a:rPr lang="en-US" dirty="0">
                <a:latin typeface="Times New Roman" pitchFamily="64" charset="0"/>
              </a:rPr>
              <a:t>not occur after</a:t>
            </a:r>
            <a:r>
              <a:rPr lang="en-US" dirty="0" smtClean="0">
                <a:latin typeface="Times New Roman" pitchFamily="64" charset="0"/>
              </a:rPr>
              <a:t> trying </a:t>
            </a:r>
            <a:r>
              <a:rPr lang="en-US" dirty="0">
                <a:latin typeface="Times New Roman" pitchFamily="64" charset="0"/>
              </a:rPr>
              <a:t>for one year</a:t>
            </a:r>
          </a:p>
          <a:p>
            <a:r>
              <a:rPr lang="en-US" dirty="0">
                <a:latin typeface="Times New Roman" pitchFamily="64" charset="0"/>
              </a:rPr>
              <a:t>Causes of infertility</a:t>
            </a:r>
          </a:p>
          <a:p>
            <a:r>
              <a:rPr lang="en-US" dirty="0">
                <a:latin typeface="Times New Roman" pitchFamily="64" charset="0"/>
              </a:rPr>
              <a:t>Fertility drugs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Infertility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In vitro fertilization (IVF)</a:t>
            </a:r>
          </a:p>
          <a:p>
            <a:r>
              <a:rPr lang="en-US" dirty="0">
                <a:latin typeface="Times New Roman" pitchFamily="64" charset="0"/>
              </a:rPr>
              <a:t>Gamete intrafallopian transfer (GIFT)</a:t>
            </a:r>
          </a:p>
          <a:p>
            <a:r>
              <a:rPr lang="en-US" dirty="0">
                <a:latin typeface="Times New Roman" pitchFamily="64" charset="0"/>
              </a:rPr>
              <a:t>Zygote intrafallopian transfer</a:t>
            </a:r>
          </a:p>
          <a:p>
            <a:r>
              <a:rPr lang="en-US" dirty="0">
                <a:latin typeface="Times New Roman" pitchFamily="64" charset="0"/>
              </a:rPr>
              <a:t>Donor eggs and embryos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Effects of Aging – Female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Menopause </a:t>
            </a:r>
          </a:p>
          <a:p>
            <a:r>
              <a:rPr lang="en-US" dirty="0" smtClean="0">
                <a:latin typeface="Times New Roman" pitchFamily="64" charset="0"/>
              </a:rPr>
              <a:t>Decrease in </a:t>
            </a:r>
            <a:r>
              <a:rPr lang="en-US" dirty="0">
                <a:latin typeface="Times New Roman" pitchFamily="64" charset="0"/>
              </a:rPr>
              <a:t>estrogen and progesterone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production</a:t>
            </a:r>
          </a:p>
          <a:p>
            <a:r>
              <a:rPr lang="en-US" dirty="0">
                <a:latin typeface="Times New Roman" pitchFamily="64" charset="0"/>
              </a:rPr>
              <a:t>Narrowing of vaginal opening, loss of tissue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elasticity, and a decrease in vaginal secretions</a:t>
            </a:r>
          </a:p>
          <a:p>
            <a:r>
              <a:rPr lang="en-US" dirty="0">
                <a:latin typeface="Times New Roman" pitchFamily="64" charset="0"/>
              </a:rPr>
              <a:t>Atrophic changes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Effects of Aging – Male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Sexual response is slower</a:t>
            </a:r>
          </a:p>
          <a:p>
            <a:r>
              <a:rPr lang="en-US" dirty="0">
                <a:latin typeface="Times New Roman" pitchFamily="64" charset="0"/>
              </a:rPr>
              <a:t>Obtaining and maintaining an erection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becomes more difficult</a:t>
            </a:r>
          </a:p>
          <a:p>
            <a:r>
              <a:rPr lang="en-US" dirty="0">
                <a:latin typeface="Times New Roman" pitchFamily="64" charset="0"/>
              </a:rPr>
              <a:t>Prostate gland size increases, testes decrease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in </a:t>
            </a:r>
            <a:r>
              <a:rPr lang="en-US" dirty="0" smtClean="0">
                <a:latin typeface="Times New Roman" pitchFamily="64" charset="0"/>
              </a:rPr>
              <a:t>size, </a:t>
            </a:r>
            <a:r>
              <a:rPr lang="en-US" dirty="0">
                <a:latin typeface="Times New Roman" pitchFamily="64" charset="0"/>
              </a:rPr>
              <a:t>and sperm level decreases</a:t>
            </a:r>
          </a:p>
          <a:p>
            <a:r>
              <a:rPr lang="en-US" dirty="0">
                <a:latin typeface="Times New Roman" pitchFamily="64" charset="0"/>
              </a:rPr>
              <a:t>Testosterone level decreases</a:t>
            </a:r>
          </a:p>
          <a:p>
            <a:r>
              <a:rPr lang="en-US" dirty="0">
                <a:latin typeface="Times New Roman" pitchFamily="64" charset="0"/>
              </a:rPr>
              <a:t>Viscosity of seminal fluid diminishes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Disorders – Female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Reproductive System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Amenorrhea</a:t>
            </a:r>
          </a:p>
          <a:p>
            <a:r>
              <a:rPr lang="en-US" dirty="0">
                <a:latin typeface="Times New Roman" pitchFamily="64" charset="0"/>
              </a:rPr>
              <a:t>Premenstrual syndrome (PMS)</a:t>
            </a:r>
          </a:p>
          <a:p>
            <a:r>
              <a:rPr lang="en-US" dirty="0">
                <a:latin typeface="Times New Roman" pitchFamily="64" charset="0"/>
              </a:rPr>
              <a:t>Dysmenorrhea</a:t>
            </a:r>
          </a:p>
          <a:p>
            <a:r>
              <a:rPr lang="en-US" dirty="0">
                <a:latin typeface="Times New Roman" pitchFamily="64" charset="0"/>
              </a:rPr>
              <a:t>Menorrhagia </a:t>
            </a:r>
          </a:p>
          <a:p>
            <a:r>
              <a:rPr lang="en-US" dirty="0">
                <a:latin typeface="Times New Roman" pitchFamily="64" charset="0"/>
              </a:rPr>
              <a:t>Endometriosis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Disorders – Female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Reproductive System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Fibroid tumors</a:t>
            </a:r>
          </a:p>
          <a:p>
            <a:r>
              <a:rPr lang="en-US" dirty="0">
                <a:latin typeface="Times New Roman" pitchFamily="64" charset="0"/>
              </a:rPr>
              <a:t>Breast tumors</a:t>
            </a:r>
          </a:p>
          <a:p>
            <a:r>
              <a:rPr lang="en-US" dirty="0">
                <a:latin typeface="Times New Roman" pitchFamily="64" charset="0"/>
              </a:rPr>
              <a:t>Endometrial cancers</a:t>
            </a:r>
          </a:p>
          <a:p>
            <a:r>
              <a:rPr lang="en-US" dirty="0">
                <a:latin typeface="Times New Roman" pitchFamily="64" charset="0"/>
              </a:rPr>
              <a:t>Ovarian cancer</a:t>
            </a:r>
          </a:p>
          <a:p>
            <a:r>
              <a:rPr lang="en-US" dirty="0">
                <a:latin typeface="Times New Roman" pitchFamily="64" charset="0"/>
              </a:rPr>
              <a:t>Cervical cancer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Functions of the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Reproductive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Accomplish reproduction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Creation of new life</a:t>
            </a:r>
          </a:p>
          <a:p>
            <a:r>
              <a:rPr lang="en-US" dirty="0">
                <a:latin typeface="Times New Roman" pitchFamily="64" charset="0"/>
              </a:rPr>
              <a:t>Manufacture hormones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Females – estrogen and progesterone</a:t>
            </a:r>
          </a:p>
          <a:p>
            <a:pPr lvl="2">
              <a:buFontTx/>
              <a:buChar char="–"/>
            </a:pPr>
            <a:r>
              <a:rPr lang="en-US" dirty="0">
                <a:latin typeface="Times New Roman" pitchFamily="64" charset="0"/>
              </a:rPr>
              <a:t>Males – testosterone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Infections – Female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Reproductive System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Pelvic inflammatory disease (PID)</a:t>
            </a:r>
          </a:p>
          <a:p>
            <a:r>
              <a:rPr lang="en-US" dirty="0">
                <a:latin typeface="Times New Roman" pitchFamily="64" charset="0"/>
              </a:rPr>
              <a:t>Salpingitis</a:t>
            </a:r>
          </a:p>
          <a:p>
            <a:r>
              <a:rPr lang="en-US" dirty="0">
                <a:latin typeface="Times New Roman" pitchFamily="64" charset="0"/>
              </a:rPr>
              <a:t>Toxic shock syndrome</a:t>
            </a:r>
          </a:p>
          <a:p>
            <a:r>
              <a:rPr lang="en-US" dirty="0">
                <a:latin typeface="Times New Roman" pitchFamily="64" charset="0"/>
              </a:rPr>
              <a:t>Vaginal yeast infections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Disorders – Male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Reproductive System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Epididymitis</a:t>
            </a:r>
          </a:p>
          <a:p>
            <a:r>
              <a:rPr lang="en-US" dirty="0">
                <a:latin typeface="Times New Roman" pitchFamily="64" charset="0"/>
              </a:rPr>
              <a:t>Orchitis</a:t>
            </a:r>
          </a:p>
          <a:p>
            <a:r>
              <a:rPr lang="en-US" dirty="0">
                <a:latin typeface="Times New Roman" pitchFamily="64" charset="0"/>
              </a:rPr>
              <a:t>Prostatitis</a:t>
            </a:r>
          </a:p>
          <a:p>
            <a:r>
              <a:rPr lang="en-US" dirty="0">
                <a:latin typeface="Times New Roman" pitchFamily="64" charset="0"/>
              </a:rPr>
              <a:t>Benign prostatic hypertrophy (BPH)</a:t>
            </a:r>
          </a:p>
          <a:p>
            <a:r>
              <a:rPr lang="en-US" dirty="0">
                <a:latin typeface="Times New Roman" pitchFamily="64" charset="0"/>
              </a:rPr>
              <a:t>Prostate cancer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Sexually Transmitted</a:t>
            </a:r>
            <a:br>
              <a:rPr lang="en-US" dirty="0">
                <a:latin typeface="Times New Roman" pitchFamily="64" charset="0"/>
              </a:rPr>
            </a:br>
            <a:r>
              <a:rPr lang="en-US" dirty="0" smtClean="0">
                <a:latin typeface="Times New Roman" pitchFamily="64" charset="0"/>
              </a:rPr>
              <a:t>Diseases </a:t>
            </a:r>
            <a:r>
              <a:rPr lang="en-US" dirty="0">
                <a:latin typeface="Times New Roman" pitchFamily="64" charset="0"/>
              </a:rPr>
              <a:t>(STDs)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Also known as venereal disease</a:t>
            </a:r>
          </a:p>
          <a:p>
            <a:r>
              <a:rPr lang="en-US" dirty="0">
                <a:latin typeface="Times New Roman" pitchFamily="64" charset="0"/>
              </a:rPr>
              <a:t>Transmission</a:t>
            </a:r>
          </a:p>
          <a:p>
            <a:r>
              <a:rPr lang="en-US" dirty="0">
                <a:latin typeface="Times New Roman" pitchFamily="64" charset="0"/>
              </a:rPr>
              <a:t>Many have no symptoms</a:t>
            </a:r>
          </a:p>
          <a:p>
            <a:r>
              <a:rPr lang="en-US" dirty="0">
                <a:latin typeface="Times New Roman" pitchFamily="64" charset="0"/>
              </a:rPr>
              <a:t>Prevention</a:t>
            </a:r>
          </a:p>
          <a:p>
            <a:r>
              <a:rPr lang="en-US" dirty="0">
                <a:latin typeface="Times New Roman" pitchFamily="64" charset="0"/>
              </a:rPr>
              <a:t>Chlamydia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Sexually Transmitted</a:t>
            </a:r>
            <a:br>
              <a:rPr lang="en-US" dirty="0">
                <a:latin typeface="Times New Roman" pitchFamily="64" charset="0"/>
              </a:rPr>
            </a:br>
            <a:r>
              <a:rPr lang="en-US" dirty="0" smtClean="0">
                <a:latin typeface="Times New Roman" pitchFamily="64" charset="0"/>
              </a:rPr>
              <a:t>Diseases </a:t>
            </a:r>
            <a:r>
              <a:rPr lang="en-US" dirty="0">
                <a:latin typeface="Times New Roman" pitchFamily="64" charset="0"/>
              </a:rPr>
              <a:t>(STDs)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Genital warts or human papillomavirus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(HPV)</a:t>
            </a:r>
          </a:p>
          <a:p>
            <a:r>
              <a:rPr lang="en-US" dirty="0">
                <a:latin typeface="Times New Roman" pitchFamily="64" charset="0"/>
              </a:rPr>
              <a:t>Gonorrhea</a:t>
            </a:r>
          </a:p>
          <a:p>
            <a:r>
              <a:rPr lang="en-US" dirty="0">
                <a:latin typeface="Times New Roman" pitchFamily="64" charset="0"/>
              </a:rPr>
              <a:t>Genital herpes</a:t>
            </a:r>
          </a:p>
          <a:p>
            <a:r>
              <a:rPr lang="en-US" dirty="0">
                <a:latin typeface="Times New Roman" pitchFamily="64" charset="0"/>
              </a:rPr>
              <a:t>Syphilis</a:t>
            </a:r>
          </a:p>
          <a:p>
            <a:r>
              <a:rPr lang="en-US" dirty="0">
                <a:latin typeface="Times New Roman" pitchFamily="64" charset="0"/>
              </a:rPr>
              <a:t>Trichomoniasis vaginalis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Human Growth and Development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Infancy</a:t>
            </a:r>
          </a:p>
          <a:p>
            <a:r>
              <a:rPr lang="en-US" dirty="0">
                <a:latin typeface="Times New Roman" pitchFamily="64" charset="0"/>
              </a:rPr>
              <a:t>Toddler</a:t>
            </a:r>
          </a:p>
          <a:p>
            <a:r>
              <a:rPr lang="en-US" dirty="0">
                <a:latin typeface="Times New Roman" pitchFamily="64" charset="0"/>
              </a:rPr>
              <a:t>Preschool</a:t>
            </a:r>
          </a:p>
          <a:p>
            <a:r>
              <a:rPr lang="en-US" dirty="0" smtClean="0">
                <a:latin typeface="Times New Roman" pitchFamily="64" charset="0"/>
              </a:rPr>
              <a:t>School age</a:t>
            </a:r>
            <a:endParaRPr lang="en-US" dirty="0">
              <a:latin typeface="Times New Roman" pitchFamily="64" charset="0"/>
            </a:endParaRPr>
          </a:p>
          <a:p>
            <a:r>
              <a:rPr lang="en-US" dirty="0">
                <a:latin typeface="Times New Roman" pitchFamily="64" charset="0"/>
              </a:rPr>
              <a:t>Adolescence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Human Growth and Development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Early adulthood</a:t>
            </a:r>
          </a:p>
          <a:p>
            <a:r>
              <a:rPr lang="en-US" dirty="0">
                <a:latin typeface="Times New Roman" pitchFamily="64" charset="0"/>
              </a:rPr>
              <a:t>Middle adulthood</a:t>
            </a:r>
          </a:p>
          <a:p>
            <a:r>
              <a:rPr lang="en-US" dirty="0">
                <a:latin typeface="Times New Roman" pitchFamily="64" charset="0"/>
              </a:rPr>
              <a:t>Older adulthood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Fertilization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Coitus</a:t>
            </a:r>
          </a:p>
          <a:p>
            <a:r>
              <a:rPr lang="en-US" dirty="0">
                <a:latin typeface="Times New Roman" pitchFamily="64" charset="0"/>
              </a:rPr>
              <a:t>Sperm production</a:t>
            </a:r>
          </a:p>
          <a:p>
            <a:r>
              <a:rPr lang="en-US" dirty="0">
                <a:latin typeface="Times New Roman" pitchFamily="64" charset="0"/>
              </a:rPr>
              <a:t>Corona radiata</a:t>
            </a:r>
          </a:p>
          <a:p>
            <a:r>
              <a:rPr lang="en-US" dirty="0">
                <a:latin typeface="Times New Roman" pitchFamily="64" charset="0"/>
              </a:rPr>
              <a:t>Fertilization</a:t>
            </a:r>
          </a:p>
          <a:p>
            <a:pPr lvl="2"/>
            <a:r>
              <a:rPr lang="en-US" dirty="0">
                <a:latin typeface="Times New Roman" pitchFamily="64" charset="0"/>
              </a:rPr>
              <a:t>Zygote</a:t>
            </a:r>
          </a:p>
          <a:p>
            <a:r>
              <a:rPr lang="en-US" dirty="0">
                <a:latin typeface="Times New Roman" pitchFamily="64" charset="0"/>
              </a:rPr>
              <a:t>DNA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Reproductive System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Phases of fetal development</a:t>
            </a:r>
          </a:p>
          <a:p>
            <a:r>
              <a:rPr lang="en-US" dirty="0">
                <a:latin typeface="Times New Roman" pitchFamily="64" charset="0"/>
              </a:rPr>
              <a:t>Differentiation of reproductive organs</a:t>
            </a:r>
          </a:p>
          <a:p>
            <a:r>
              <a:rPr lang="en-US" dirty="0">
                <a:latin typeface="Times New Roman" pitchFamily="64" charset="0"/>
              </a:rPr>
              <a:t>Organs of reproduction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Female Reproductive System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Ovaries</a:t>
            </a:r>
          </a:p>
          <a:p>
            <a:r>
              <a:rPr lang="en-US" dirty="0">
                <a:latin typeface="Times New Roman" pitchFamily="64" charset="0"/>
              </a:rPr>
              <a:t>Fallopian tubes</a:t>
            </a:r>
          </a:p>
          <a:p>
            <a:r>
              <a:rPr lang="en-US" dirty="0">
                <a:latin typeface="Times New Roman" pitchFamily="64" charset="0"/>
              </a:rPr>
              <a:t>Uterus</a:t>
            </a:r>
          </a:p>
          <a:p>
            <a:r>
              <a:rPr lang="en-US" dirty="0">
                <a:latin typeface="Times New Roman" pitchFamily="64" charset="0"/>
              </a:rPr>
              <a:t>Vagina</a:t>
            </a:r>
          </a:p>
          <a:p>
            <a:r>
              <a:rPr lang="en-US" dirty="0">
                <a:latin typeface="Times New Roman" pitchFamily="64" charset="0"/>
              </a:rPr>
              <a:t>External female genitalia</a:t>
            </a:r>
          </a:p>
          <a:p>
            <a:r>
              <a:rPr lang="en-US" dirty="0">
                <a:latin typeface="Times New Roman" pitchFamily="64" charset="0"/>
              </a:rPr>
              <a:t>Breasts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dirty="0">
                <a:latin typeface="Times New Roman" pitchFamily="64" charset="0"/>
              </a:rPr>
              <a:t>Female Reproductive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System Structures</a:t>
            </a:r>
          </a:p>
        </p:txBody>
      </p:sp>
      <p:pic>
        <p:nvPicPr>
          <p:cNvPr id="5" name="Content Placeholder 4" descr="91655-21-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7" r="-997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1295400" y="5943600"/>
            <a:ext cx="16273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© </a:t>
            </a:r>
            <a:r>
              <a:rPr lang="en-US" sz="1000" i="1" dirty="0" smtClean="0"/>
              <a:t>2014 </a:t>
            </a:r>
            <a:r>
              <a:rPr lang="en-US" sz="1000" i="1" dirty="0"/>
              <a:t>Cengage Learning.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Menstrual Cycle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Follicle stage</a:t>
            </a:r>
          </a:p>
          <a:p>
            <a:r>
              <a:rPr lang="en-US" dirty="0">
                <a:latin typeface="Times New Roman" pitchFamily="64" charset="0"/>
              </a:rPr>
              <a:t>Ovulation stage</a:t>
            </a:r>
          </a:p>
          <a:p>
            <a:r>
              <a:rPr lang="en-US" dirty="0">
                <a:latin typeface="Times New Roman" pitchFamily="64" charset="0"/>
              </a:rPr>
              <a:t>Corpus luteum stage or luteal phase</a:t>
            </a:r>
          </a:p>
          <a:p>
            <a:r>
              <a:rPr lang="en-US" dirty="0">
                <a:latin typeface="Times New Roman" pitchFamily="64" charset="0"/>
              </a:rPr>
              <a:t>Menstruation stage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Menopause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When monthly menstrual cycle comes to an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end</a:t>
            </a:r>
          </a:p>
          <a:p>
            <a:r>
              <a:rPr lang="en-US" dirty="0">
                <a:latin typeface="Times New Roman" pitchFamily="64" charset="0"/>
              </a:rPr>
              <a:t>Commonly occurs between 45 and 55 years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of age</a:t>
            </a:r>
          </a:p>
          <a:p>
            <a:r>
              <a:rPr lang="en-US" dirty="0">
                <a:latin typeface="Times New Roman" pitchFamily="64" charset="0"/>
              </a:rPr>
              <a:t>End of childbearing</a:t>
            </a:r>
          </a:p>
          <a:p>
            <a:r>
              <a:rPr lang="en-US" dirty="0">
                <a:latin typeface="Times New Roman" pitchFamily="64" charset="0"/>
              </a:rPr>
              <a:t>Anatomical changes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Male Reproductive System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64" charset="0"/>
              </a:rPr>
              <a:t>Testes and epididymis</a:t>
            </a:r>
          </a:p>
          <a:p>
            <a:r>
              <a:rPr lang="en-US" dirty="0">
                <a:latin typeface="Times New Roman" pitchFamily="64" charset="0"/>
              </a:rPr>
              <a:t>Descent of the testes</a:t>
            </a:r>
          </a:p>
          <a:p>
            <a:r>
              <a:rPr lang="en-US" dirty="0">
                <a:latin typeface="Times New Roman" pitchFamily="64" charset="0"/>
              </a:rPr>
              <a:t>Scrotum</a:t>
            </a:r>
          </a:p>
          <a:p>
            <a:r>
              <a:rPr lang="en-US" dirty="0">
                <a:latin typeface="Times New Roman" pitchFamily="64" charset="0"/>
              </a:rPr>
              <a:t>Ductus deferens, seminal vesicles, and </a:t>
            </a:r>
            <a:br>
              <a:rPr lang="en-US" dirty="0">
                <a:latin typeface="Times New Roman" pitchFamily="64" charset="0"/>
              </a:rPr>
            </a:br>
            <a:r>
              <a:rPr lang="en-US" dirty="0">
                <a:latin typeface="Times New Roman" pitchFamily="64" charset="0"/>
              </a:rPr>
              <a:t>ejaculatory ducts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ott-Fong Chapter Title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Scott-Fong Chapter Title Template.potx</Template>
  <TotalTime>763</TotalTime>
  <Words>329</Words>
  <Application>Microsoft Office PowerPoint</Application>
  <PresentationFormat>On-screen Show (4:3)</PresentationFormat>
  <Paragraphs>149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Times</vt:lpstr>
      <vt:lpstr>Times New Roman</vt:lpstr>
      <vt:lpstr>Scott-Fong Chapter Title Template</vt:lpstr>
      <vt:lpstr>Chapter 21</vt:lpstr>
      <vt:lpstr>Functions of the Reproductive System</vt:lpstr>
      <vt:lpstr>Fertilization </vt:lpstr>
      <vt:lpstr>Reproductive System</vt:lpstr>
      <vt:lpstr>Female Reproductive System</vt:lpstr>
      <vt:lpstr>Female Reproductive System Structures</vt:lpstr>
      <vt:lpstr>Menstrual Cycle</vt:lpstr>
      <vt:lpstr>Menopause </vt:lpstr>
      <vt:lpstr>Male Reproductive System</vt:lpstr>
      <vt:lpstr>Male Reproductive System</vt:lpstr>
      <vt:lpstr>Male Reproductive System Structures</vt:lpstr>
      <vt:lpstr>Male Reproductive System Structures</vt:lpstr>
      <vt:lpstr>Contraception </vt:lpstr>
      <vt:lpstr>Infertility </vt:lpstr>
      <vt:lpstr>Infertility</vt:lpstr>
      <vt:lpstr>Effects of Aging – Female</vt:lpstr>
      <vt:lpstr>Effects of Aging – Male</vt:lpstr>
      <vt:lpstr>Disorders – Female Reproductive System</vt:lpstr>
      <vt:lpstr>Disorders – Female Reproductive System</vt:lpstr>
      <vt:lpstr>Infections – Female Reproductive System</vt:lpstr>
      <vt:lpstr>Disorders – Male Reproductive System</vt:lpstr>
      <vt:lpstr>Sexually Transmitted Diseases (STDs)</vt:lpstr>
      <vt:lpstr>Sexually Transmitted Diseases (STDs)</vt:lpstr>
      <vt:lpstr>Human Growth and Development</vt:lpstr>
      <vt:lpstr>Human Growth and Development</vt:lpstr>
    </vt:vector>
  </TitlesOfParts>
  <Company>Delmar Thomson Learning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Delmar User</dc:creator>
  <cp:lastModifiedBy>Bonnie Goulding</cp:lastModifiedBy>
  <cp:revision>35</cp:revision>
  <dcterms:created xsi:type="dcterms:W3CDTF">2012-12-17T06:47:43Z</dcterms:created>
  <dcterms:modified xsi:type="dcterms:W3CDTF">2014-09-15T21:38:37Z</dcterms:modified>
</cp:coreProperties>
</file>