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259" r:id="rId2"/>
    <p:sldId id="257" r:id="rId3"/>
    <p:sldId id="260" r:id="rId4"/>
    <p:sldId id="29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91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95" autoAdjust="0"/>
  </p:normalViewPr>
  <p:slideViewPr>
    <p:cSldViewPr>
      <p:cViewPr varScale="1">
        <p:scale>
          <a:sx n="56" d="100"/>
          <a:sy n="56" d="100"/>
        </p:scale>
        <p:origin x="13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6D659AA-6669-406B-A656-158195E09A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9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10FBB1D-294C-425B-874A-3187373EBC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C12A3-24E4-43C3-8D21-6A24672F1E6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5C675-07DF-47CE-A3B5-74AB83F613A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0ABAB-B243-4C10-8516-5B5E7C35C8D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0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A43E-4F86-47EE-9E5B-7F52741CC42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9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32807-E696-47CC-B06B-2B2632DF3CB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8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144BD-89CB-4162-A576-738CEAA4000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BBFF0-F693-47B3-9AD5-D92F367CBFB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64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5DAC8-22B4-4C5E-B372-43F92E4E85F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8C781-C36F-4397-AE83-878F9916104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14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CA11-5BF8-421C-9EEC-3A19B136E73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5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1C641-7FE3-40B6-8F23-2A0BD299774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2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E90F2-ACE7-4D49-A4D4-29675DD92AD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6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2B7F6-943A-4DC9-9172-BC07B5369A1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96C3-2DC4-4461-88E5-2C3532537AA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95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B9051-EE8A-4061-807D-6E9D455E4EE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0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CEDAB-E5E8-4E49-B2BA-C3F0FEF25CA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1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8190F-9D11-4DFB-9829-5C378AFAE30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85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A5A0B-AACA-4B8C-AE57-470DE88FF63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06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A5A0B-AACA-4B8C-AE57-470DE88FF63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09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C24A1-6455-41BF-9A10-C3A7E9A6240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1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0BCEB-CB67-4CE8-A32A-1EBEBC9D33AD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8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A73FF-B6D4-4952-B538-2451EBC8C3A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0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E66F9-E020-49C7-98DC-ED805D27A40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1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39FFC-FB57-45AB-A31A-74C121D0C0F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05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639C2-4586-4AD4-B9AC-E2197E2F550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95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2FFB2-9C45-433F-8615-D9A6F736E3B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5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E66F9-E020-49C7-98DC-ED805D27A40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4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13334-1827-4BAB-B2DC-5F57AB50B61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9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44199-F577-4817-926E-63708C8DD1C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1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13470-3FDE-4FB3-9565-B1CC28C89E1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6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E3D87-E9C5-4409-90CF-74D6ACE1AE9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0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20E83-0335-4F8F-B5AE-EF1F455D9C0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mar_Logo_Blac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2013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  <p:pic>
        <p:nvPicPr>
          <p:cNvPr id="6" name="Picture 5" descr="Scott-Fong_TitleBkgrnd_rnd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2475"/>
            <a:ext cx="9144000" cy="1584325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 baseline="-25000" dirty="0">
              <a:latin typeface="Times" charset="0"/>
            </a:endParaRPr>
          </a:p>
        </p:txBody>
      </p:sp>
      <p:pic>
        <p:nvPicPr>
          <p:cNvPr id="8" name="Picture 9" descr="Delmar_Logo_Black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2014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0" y="3444875"/>
            <a:ext cx="91440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0" y="4054475"/>
            <a:ext cx="9144000" cy="1050925"/>
          </a:xfrm>
        </p:spPr>
        <p:txBody>
          <a:bodyPr tIns="0" bIns="0" anchorCtr="1"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5" descr="Delmar_Logo_Blac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2014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Chapter 6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Skeletal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Skeletal System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Axial skeleton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Skull, spinal column, ribs, sternum, and hyoid bone</a:t>
            </a:r>
          </a:p>
          <a:p>
            <a:r>
              <a:rPr lang="en-US" dirty="0">
                <a:latin typeface="Times New Roman" pitchFamily="64" charset="0"/>
              </a:rPr>
              <a:t>Appendicular skeleton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Upper and lower extremities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Axial Skeleton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22 bones of the skull</a:t>
            </a:r>
          </a:p>
          <a:p>
            <a:r>
              <a:rPr lang="en-US" dirty="0">
                <a:latin typeface="Times New Roman" pitchFamily="64" charset="0"/>
              </a:rPr>
              <a:t>14 facial bones</a:t>
            </a:r>
          </a:p>
          <a:p>
            <a:r>
              <a:rPr lang="en-US" dirty="0">
                <a:latin typeface="Times New Roman" pitchFamily="64" charset="0"/>
              </a:rPr>
              <a:t>Spinal column (vertebra)</a:t>
            </a:r>
          </a:p>
          <a:p>
            <a:r>
              <a:rPr lang="en-US" dirty="0">
                <a:latin typeface="Times New Roman" pitchFamily="64" charset="0"/>
              </a:rPr>
              <a:t>Ribs and sternum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The Skull</a:t>
            </a:r>
          </a:p>
        </p:txBody>
      </p:sp>
      <p:pic>
        <p:nvPicPr>
          <p:cNvPr id="3" name="Content Placeholder 2" descr="91655-06-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9" r="-1392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447800" y="5943600"/>
            <a:ext cx="1659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 © 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The Skull</a:t>
            </a:r>
          </a:p>
        </p:txBody>
      </p:sp>
      <p:pic>
        <p:nvPicPr>
          <p:cNvPr id="3" name="Content Placeholder 2" descr="91655-06-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91" r="-2559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905000" y="5943600"/>
            <a:ext cx="1659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 © 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Appendicular </a:t>
            </a:r>
            <a:r>
              <a:rPr lang="en-US" dirty="0" smtClean="0">
                <a:latin typeface="Times New Roman" pitchFamily="64" charset="0"/>
              </a:rPr>
              <a:t>Skeleton - </a:t>
            </a:r>
            <a:r>
              <a:rPr lang="en-US" dirty="0">
                <a:latin typeface="Times New Roman" pitchFamily="64" charset="0"/>
              </a:rPr>
              <a:t/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Upper Extremities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Shoulder girdle</a:t>
            </a:r>
          </a:p>
          <a:p>
            <a:r>
              <a:rPr lang="en-US" dirty="0">
                <a:latin typeface="Times New Roman" pitchFamily="64" charset="0"/>
              </a:rPr>
              <a:t>Arm </a:t>
            </a:r>
          </a:p>
          <a:p>
            <a:r>
              <a:rPr lang="en-US" dirty="0">
                <a:latin typeface="Times New Roman" pitchFamily="64" charset="0"/>
              </a:rPr>
              <a:t>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Appendicular </a:t>
            </a:r>
            <a:r>
              <a:rPr lang="en-US" dirty="0" smtClean="0">
                <a:latin typeface="Times New Roman" pitchFamily="64" charset="0"/>
              </a:rPr>
              <a:t>Skeleton - </a:t>
            </a:r>
            <a:r>
              <a:rPr lang="en-US" dirty="0">
                <a:latin typeface="Times New Roman" pitchFamily="64" charset="0"/>
              </a:rPr>
              <a:t/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Lower Extremities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Pelvic girdle</a:t>
            </a:r>
          </a:p>
          <a:p>
            <a:r>
              <a:rPr lang="en-US" dirty="0">
                <a:latin typeface="Times New Roman" pitchFamily="64" charset="0"/>
              </a:rPr>
              <a:t>Upper leg</a:t>
            </a:r>
          </a:p>
          <a:p>
            <a:r>
              <a:rPr lang="en-US" dirty="0">
                <a:latin typeface="Times New Roman" pitchFamily="64" charset="0"/>
              </a:rPr>
              <a:t>Lower leg</a:t>
            </a:r>
          </a:p>
          <a:p>
            <a:r>
              <a:rPr lang="en-US" dirty="0">
                <a:latin typeface="Times New Roman" pitchFamily="64" charset="0"/>
              </a:rPr>
              <a:t>Ankle </a:t>
            </a:r>
          </a:p>
          <a:p>
            <a:r>
              <a:rPr lang="en-US" dirty="0">
                <a:latin typeface="Times New Roman" pitchFamily="64" charset="0"/>
              </a:rPr>
              <a:t>Foot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Joints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Called articulations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Points of contact between two bones</a:t>
            </a:r>
          </a:p>
          <a:p>
            <a:r>
              <a:rPr lang="en-US" dirty="0">
                <a:latin typeface="Times New Roman" pitchFamily="64" charset="0"/>
              </a:rPr>
              <a:t>Diarthroses (</a:t>
            </a:r>
            <a:r>
              <a:rPr lang="en-US" dirty="0" smtClean="0">
                <a:latin typeface="Times New Roman" pitchFamily="64" charset="0"/>
              </a:rPr>
              <a:t>movable</a:t>
            </a:r>
            <a:r>
              <a:rPr lang="en-US" dirty="0">
                <a:latin typeface="Times New Roman" pitchFamily="64" charset="0"/>
              </a:rPr>
              <a:t>) joints</a:t>
            </a:r>
          </a:p>
          <a:p>
            <a:r>
              <a:rPr lang="en-US" dirty="0">
                <a:latin typeface="Times New Roman" pitchFamily="64" charset="0"/>
              </a:rPr>
              <a:t>Amphiarthroses (partially movable) joints</a:t>
            </a:r>
          </a:p>
          <a:p>
            <a:r>
              <a:rPr lang="en-US" dirty="0">
                <a:latin typeface="Times New Roman" pitchFamily="64" charset="0"/>
              </a:rPr>
              <a:t>Synarthroses (immovable)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Joints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Articular cartilage</a:t>
            </a:r>
          </a:p>
          <a:p>
            <a:r>
              <a:rPr lang="en-US" dirty="0">
                <a:latin typeface="Times New Roman" pitchFamily="64" charset="0"/>
              </a:rPr>
              <a:t>Articular capsule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Synovial membrane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Synovial fluid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Synovial cavity</a:t>
            </a:r>
          </a:p>
          <a:p>
            <a:r>
              <a:rPr lang="en-US" dirty="0">
                <a:latin typeface="Times New Roman" pitchFamily="64" charset="0"/>
              </a:rPr>
              <a:t>Bursa sacs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Diarthroses Joints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Movable joints</a:t>
            </a:r>
          </a:p>
          <a:p>
            <a:r>
              <a:rPr lang="en-US" dirty="0">
                <a:latin typeface="Times New Roman" pitchFamily="64" charset="0"/>
              </a:rPr>
              <a:t>Ball-and-socket joints</a:t>
            </a:r>
          </a:p>
          <a:p>
            <a:r>
              <a:rPr lang="en-US" dirty="0">
                <a:latin typeface="Times New Roman" pitchFamily="64" charset="0"/>
              </a:rPr>
              <a:t>Hinge joints</a:t>
            </a:r>
          </a:p>
          <a:p>
            <a:r>
              <a:rPr lang="en-US" dirty="0">
                <a:latin typeface="Times New Roman" pitchFamily="64" charset="0"/>
              </a:rPr>
              <a:t>Pivot joints</a:t>
            </a:r>
          </a:p>
          <a:p>
            <a:r>
              <a:rPr lang="en-US" dirty="0">
                <a:latin typeface="Times New Roman" pitchFamily="64" charset="0"/>
              </a:rPr>
              <a:t>Gliding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64" charset="0"/>
              </a:rPr>
              <a:t>Amphiarthroses</a:t>
            </a:r>
            <a:r>
              <a:rPr lang="en-US" dirty="0" smtClean="0">
                <a:latin typeface="Times New Roman" pitchFamily="64" charset="0"/>
              </a:rPr>
              <a:t> </a:t>
            </a:r>
            <a:r>
              <a:rPr lang="en-US" dirty="0">
                <a:latin typeface="Times New Roman" pitchFamily="64" charset="0"/>
              </a:rPr>
              <a:t>Joints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Partially movable joints</a:t>
            </a:r>
          </a:p>
          <a:p>
            <a:r>
              <a:rPr lang="en-US" dirty="0">
                <a:latin typeface="Times New Roman" pitchFamily="64" charset="0"/>
              </a:rPr>
              <a:t>Cartilage between their articular surfaces</a:t>
            </a:r>
          </a:p>
          <a:p>
            <a:r>
              <a:rPr lang="en-US" dirty="0">
                <a:latin typeface="Times New Roman" pitchFamily="64" charset="0"/>
              </a:rPr>
              <a:t>Examples: </a:t>
            </a:r>
          </a:p>
          <a:p>
            <a:pPr lvl="1"/>
            <a:r>
              <a:rPr lang="en-US" dirty="0">
                <a:latin typeface="Times New Roman" pitchFamily="64" charset="0"/>
              </a:rPr>
              <a:t>Ribs to the spine</a:t>
            </a:r>
          </a:p>
          <a:p>
            <a:pPr lvl="1"/>
            <a:r>
              <a:rPr lang="en-US" dirty="0">
                <a:latin typeface="Times New Roman" pitchFamily="64" charset="0"/>
              </a:rPr>
              <a:t>Symphysis pubis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64" charset="0"/>
              </a:rPr>
              <a:t>Skeletal System Functions</a:t>
            </a:r>
            <a:endParaRPr lang="en-US" dirty="0">
              <a:latin typeface="Times New Roman" pitchFamily="6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Support</a:t>
            </a:r>
          </a:p>
          <a:p>
            <a:r>
              <a:rPr lang="en-US" dirty="0">
                <a:latin typeface="Times New Roman" pitchFamily="64" charset="0"/>
              </a:rPr>
              <a:t>Protect</a:t>
            </a:r>
          </a:p>
          <a:p>
            <a:r>
              <a:rPr lang="en-US" dirty="0">
                <a:latin typeface="Times New Roman" pitchFamily="64" charset="0"/>
              </a:rPr>
              <a:t>Movement and anchorage</a:t>
            </a:r>
          </a:p>
          <a:p>
            <a:r>
              <a:rPr lang="en-US" dirty="0">
                <a:latin typeface="Times New Roman" pitchFamily="64" charset="0"/>
              </a:rPr>
              <a:t>Mineral storage</a:t>
            </a:r>
            <a:endParaRPr lang="en-US" dirty="0" smtClean="0">
              <a:latin typeface="Times New Roman" pitchFamily="64" charset="0"/>
            </a:endParaRPr>
          </a:p>
          <a:p>
            <a:r>
              <a:rPr lang="en-US" dirty="0">
                <a:latin typeface="Times New Roman" pitchFamily="64" charset="0"/>
              </a:rPr>
              <a:t>H</a:t>
            </a:r>
            <a:r>
              <a:rPr lang="en-US" dirty="0" smtClean="0">
                <a:latin typeface="Times New Roman" pitchFamily="64" charset="0"/>
              </a:rPr>
              <a:t>emopoiesis</a:t>
            </a:r>
            <a:endParaRPr lang="en-US" dirty="0">
              <a:latin typeface="Times New Roman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Synarthroses Joints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Immovable joints</a:t>
            </a:r>
          </a:p>
          <a:p>
            <a:r>
              <a:rPr lang="en-US" dirty="0" smtClean="0">
                <a:latin typeface="Times New Roman" pitchFamily="64" charset="0"/>
              </a:rPr>
              <a:t>Connected </a:t>
            </a:r>
            <a:r>
              <a:rPr lang="en-US" dirty="0">
                <a:latin typeface="Times New Roman" pitchFamily="64" charset="0"/>
              </a:rPr>
              <a:t>by tough, fibrous connective tissue</a:t>
            </a:r>
          </a:p>
          <a:p>
            <a:r>
              <a:rPr lang="en-US" dirty="0">
                <a:latin typeface="Times New Roman" pitchFamily="64" charset="0"/>
              </a:rPr>
              <a:t>Example:</a:t>
            </a:r>
          </a:p>
          <a:p>
            <a:pPr lvl="1"/>
            <a:r>
              <a:rPr lang="en-US" dirty="0">
                <a:latin typeface="Times New Roman" pitchFamily="64" charset="0"/>
              </a:rPr>
              <a:t>Adult cranium</a:t>
            </a:r>
          </a:p>
          <a:p>
            <a:r>
              <a:rPr lang="en-US" dirty="0">
                <a:latin typeface="Times New Roman" pitchFamily="64" charset="0"/>
              </a:rPr>
              <a:t>Cranial joints</a:t>
            </a:r>
            <a:r>
              <a:rPr lang="en-US" dirty="0" smtClean="0">
                <a:latin typeface="Times New Roman" pitchFamily="64" charset="0"/>
              </a:rPr>
              <a:t> are called </a:t>
            </a:r>
            <a:r>
              <a:rPr lang="en-US" dirty="0">
                <a:latin typeface="Times New Roman" pitchFamily="64" charset="0"/>
              </a:rPr>
              <a:t>sutures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Types of Motion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Flexion</a:t>
            </a:r>
          </a:p>
          <a:p>
            <a:r>
              <a:rPr lang="en-US" dirty="0">
                <a:latin typeface="Times New Roman" pitchFamily="64" charset="0"/>
              </a:rPr>
              <a:t>Extension</a:t>
            </a:r>
          </a:p>
          <a:p>
            <a:r>
              <a:rPr lang="en-US" dirty="0">
                <a:latin typeface="Times New Roman" pitchFamily="64" charset="0"/>
              </a:rPr>
              <a:t>Abduction</a:t>
            </a:r>
          </a:p>
          <a:p>
            <a:r>
              <a:rPr lang="en-US" dirty="0">
                <a:latin typeface="Times New Roman" pitchFamily="64" charset="0"/>
              </a:rPr>
              <a:t>Adduction</a:t>
            </a:r>
          </a:p>
          <a:p>
            <a:r>
              <a:rPr lang="en-US" dirty="0">
                <a:latin typeface="Times New Roman" pitchFamily="64" charset="0"/>
              </a:rPr>
              <a:t>Circumduction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Types of Motion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Rotation</a:t>
            </a:r>
          </a:p>
          <a:p>
            <a:r>
              <a:rPr lang="en-US" dirty="0">
                <a:latin typeface="Times New Roman" pitchFamily="64" charset="0"/>
              </a:rPr>
              <a:t>Promation</a:t>
            </a:r>
          </a:p>
          <a:p>
            <a:r>
              <a:rPr lang="en-US" dirty="0">
                <a:latin typeface="Times New Roman" pitchFamily="64" charset="0"/>
              </a:rPr>
              <a:t>Supination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Aging</a:t>
            </a:r>
            <a:r>
              <a:rPr lang="en-US" dirty="0" smtClean="0">
                <a:latin typeface="Times New Roman" pitchFamily="64" charset="0"/>
              </a:rPr>
              <a:t> of the Bones and Joints</a:t>
            </a:r>
            <a:endParaRPr lang="en-US" dirty="0">
              <a:latin typeface="Times New Roman" pitchFamily="6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Bone mass and density decline</a:t>
            </a:r>
          </a:p>
          <a:p>
            <a:r>
              <a:rPr lang="en-US" dirty="0">
                <a:latin typeface="Times New Roman" pitchFamily="64" charset="0"/>
              </a:rPr>
              <a:t>External surfaces of</a:t>
            </a:r>
            <a:r>
              <a:rPr lang="en-US" dirty="0" smtClean="0">
                <a:latin typeface="Times New Roman" pitchFamily="64" charset="0"/>
              </a:rPr>
              <a:t> the bones </a:t>
            </a:r>
            <a:r>
              <a:rPr lang="en-US" dirty="0">
                <a:latin typeface="Times New Roman" pitchFamily="64" charset="0"/>
              </a:rPr>
              <a:t>thicken</a:t>
            </a:r>
          </a:p>
          <a:p>
            <a:r>
              <a:rPr lang="en-US" dirty="0">
                <a:latin typeface="Times New Roman" pitchFamily="64" charset="0"/>
              </a:rPr>
              <a:t>Intervertebral cartilage disks shrink</a:t>
            </a:r>
          </a:p>
          <a:p>
            <a:r>
              <a:rPr lang="en-US" dirty="0">
                <a:latin typeface="Times New Roman" pitchFamily="64" charset="0"/>
              </a:rPr>
              <a:t>Center of balance is altered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64" charset="0"/>
              </a:rPr>
              <a:t>Aging of the Bones and Joints </a:t>
            </a:r>
            <a:endParaRPr lang="en-US" dirty="0">
              <a:latin typeface="Times New Roman" pitchFamily="6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Joints less mobile</a:t>
            </a:r>
          </a:p>
          <a:p>
            <a:r>
              <a:rPr lang="en-US" dirty="0">
                <a:latin typeface="Times New Roman" pitchFamily="64" charset="0"/>
              </a:rPr>
              <a:t>Increased rigidity and decreased flexibility</a:t>
            </a:r>
          </a:p>
          <a:p>
            <a:r>
              <a:rPr lang="en-US" dirty="0">
                <a:latin typeface="Times New Roman" pitchFamily="64" charset="0"/>
              </a:rPr>
              <a:t>Fear of falling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of the Bones and Joints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Fracture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Greenstick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Closed/simple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Open/compound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Comminuted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of the Bones and Joints</a:t>
            </a:r>
          </a:p>
        </p:txBody>
      </p:sp>
      <p:pic>
        <p:nvPicPr>
          <p:cNvPr id="2" name="Content Placeholder 1" descr="91655-06-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r="-4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09600" y="5943600"/>
            <a:ext cx="1627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© </a:t>
            </a:r>
            <a:r>
              <a:rPr lang="en-US" sz="1000" i="1" dirty="0" smtClean="0"/>
              <a:t>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Repairing Fractures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Closed reduction</a:t>
            </a:r>
          </a:p>
          <a:p>
            <a:r>
              <a:rPr lang="en-US" dirty="0">
                <a:latin typeface="Times New Roman" pitchFamily="64" charset="0"/>
              </a:rPr>
              <a:t>Open reduction</a:t>
            </a:r>
          </a:p>
          <a:p>
            <a:r>
              <a:rPr lang="en-US" dirty="0">
                <a:latin typeface="Times New Roman" pitchFamily="64" charset="0"/>
              </a:rPr>
              <a:t>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64" charset="0"/>
              </a:rPr>
              <a:t>Other Bone </a:t>
            </a:r>
            <a:r>
              <a:rPr lang="en-US" dirty="0">
                <a:latin typeface="Times New Roman" pitchFamily="64" charset="0"/>
              </a:rPr>
              <a:t>and Joint Injuries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Dislocation</a:t>
            </a:r>
          </a:p>
          <a:p>
            <a:r>
              <a:rPr lang="en-US" dirty="0">
                <a:latin typeface="Times New Roman" pitchFamily="64" charset="0"/>
              </a:rPr>
              <a:t>Sprain</a:t>
            </a:r>
          </a:p>
          <a:p>
            <a:r>
              <a:rPr lang="en-US" dirty="0">
                <a:latin typeface="Times New Roman" pitchFamily="64" charset="0"/>
              </a:rPr>
              <a:t>Hammer </a:t>
            </a:r>
            <a:r>
              <a:rPr lang="en-US" dirty="0" smtClean="0">
                <a:latin typeface="Times New Roman" pitchFamily="64" charset="0"/>
              </a:rPr>
              <a:t>toe</a:t>
            </a:r>
            <a:endParaRPr lang="en-US" dirty="0">
              <a:latin typeface="Times New Roman" pitchFamily="64" charset="0"/>
            </a:endParaRPr>
          </a:p>
          <a:p>
            <a:r>
              <a:rPr lang="en-US" dirty="0" smtClean="0">
                <a:latin typeface="Times New Roman" pitchFamily="64" charset="0"/>
              </a:rPr>
              <a:t>RICE Treatment</a:t>
            </a:r>
            <a:endParaRPr lang="en-US" dirty="0">
              <a:latin typeface="Times New Roman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64" charset="0"/>
              </a:rPr>
              <a:t>Diseases of the Bones</a:t>
            </a:r>
            <a:endParaRPr lang="en-US" dirty="0">
              <a:latin typeface="Times New Roman" pitchFamily="6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Arthritis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Rheumatoid arthritis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Osteoarthritis</a:t>
            </a:r>
          </a:p>
          <a:p>
            <a:r>
              <a:rPr lang="en-US" dirty="0">
                <a:latin typeface="Times New Roman" pitchFamily="64" charset="0"/>
              </a:rPr>
              <a:t>Gout </a:t>
            </a:r>
          </a:p>
          <a:p>
            <a:r>
              <a:rPr lang="en-US" dirty="0">
                <a:latin typeface="Times New Roman" pitchFamily="64" charset="0"/>
              </a:rPr>
              <a:t>Rickets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Structure and Formation of Bone</a:t>
            </a:r>
          </a:p>
        </p:txBody>
      </p:sp>
      <p:pic>
        <p:nvPicPr>
          <p:cNvPr id="2" name="Content Placeholder 1" descr="91655-06-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2" r="-1925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676400" y="5943600"/>
            <a:ext cx="1659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 © 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64" charset="0"/>
              </a:rPr>
              <a:t>Other Bone and Joint Injuries</a:t>
            </a:r>
            <a:endParaRPr lang="en-US" dirty="0">
              <a:latin typeface="Times New Roman" pitchFamily="6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Slipped (herniated) disc</a:t>
            </a:r>
          </a:p>
          <a:p>
            <a:r>
              <a:rPr lang="en-US" dirty="0">
                <a:latin typeface="Times New Roman" pitchFamily="64" charset="0"/>
              </a:rPr>
              <a:t>Whiplash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Abnormal Curvatures of the Spine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Kyphosis (hunchback)</a:t>
            </a:r>
          </a:p>
          <a:p>
            <a:r>
              <a:rPr lang="en-US" dirty="0">
                <a:latin typeface="Times New Roman" pitchFamily="64" charset="0"/>
              </a:rPr>
              <a:t>Lordosis (swayback)</a:t>
            </a:r>
          </a:p>
          <a:p>
            <a:r>
              <a:rPr lang="en-US" dirty="0">
                <a:latin typeface="Times New Roman" pitchFamily="64" charset="0"/>
              </a:rPr>
              <a:t>Scoliosis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Other Disorders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Osteoporosis</a:t>
            </a:r>
          </a:p>
          <a:p>
            <a:r>
              <a:rPr lang="en-US" dirty="0">
                <a:latin typeface="Times New Roman" pitchFamily="64" charset="0"/>
              </a:rPr>
              <a:t>Osteomyelitis</a:t>
            </a:r>
          </a:p>
          <a:p>
            <a:r>
              <a:rPr lang="en-US" dirty="0">
                <a:latin typeface="Times New Roman" pitchFamily="64" charset="0"/>
              </a:rPr>
              <a:t>Osteosarcoma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Structure and Formation of Bone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Osteocytes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Mature bone cell</a:t>
            </a:r>
          </a:p>
          <a:p>
            <a:r>
              <a:rPr lang="en-US" dirty="0">
                <a:latin typeface="Times New Roman" pitchFamily="64" charset="0"/>
              </a:rPr>
              <a:t>Organic material (flexibility)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Collagen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Jellylike material</a:t>
            </a:r>
          </a:p>
          <a:p>
            <a:r>
              <a:rPr lang="en-US" dirty="0">
                <a:latin typeface="Times New Roman" pitchFamily="64" charset="0"/>
              </a:rPr>
              <a:t>Inorganic material (hardness and durability)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Long Bones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Shaft or diaphysis</a:t>
            </a:r>
          </a:p>
          <a:p>
            <a:r>
              <a:rPr lang="en-US" dirty="0">
                <a:latin typeface="Times New Roman" pitchFamily="64" charset="0"/>
              </a:rPr>
              <a:t>Each end is the epiphysis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Covered by articular cartilage</a:t>
            </a:r>
          </a:p>
          <a:p>
            <a:r>
              <a:rPr lang="en-US" dirty="0">
                <a:latin typeface="Times New Roman" pitchFamily="64" charset="0"/>
              </a:rPr>
              <a:t>In</a:t>
            </a:r>
            <a:r>
              <a:rPr lang="en-US" dirty="0" smtClean="0">
                <a:latin typeface="Times New Roman" pitchFamily="64" charset="0"/>
              </a:rPr>
              <a:t> the center </a:t>
            </a:r>
            <a:r>
              <a:rPr lang="en-US" dirty="0">
                <a:latin typeface="Times New Roman" pitchFamily="64" charset="0"/>
              </a:rPr>
              <a:t>is the medullary canal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Yellow bone marrow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Endosteum (lining of the marrow canal)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Long Bones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Red marrow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Ends of long bones</a:t>
            </a:r>
          </a:p>
          <a:p>
            <a:pPr lvl="2">
              <a:buFontTx/>
              <a:buChar char="–"/>
            </a:pPr>
            <a:r>
              <a:rPr lang="en-US" dirty="0" smtClean="0">
                <a:latin typeface="Times New Roman" pitchFamily="64" charset="0"/>
              </a:rPr>
              <a:t>Manufactures </a:t>
            </a:r>
            <a:r>
              <a:rPr lang="en-US" dirty="0">
                <a:latin typeface="Times New Roman" pitchFamily="64" charset="0"/>
              </a:rPr>
              <a:t>red blood cells and some white blood cells</a:t>
            </a:r>
          </a:p>
          <a:p>
            <a:r>
              <a:rPr lang="en-US" dirty="0">
                <a:latin typeface="Times New Roman" pitchFamily="64" charset="0"/>
              </a:rPr>
              <a:t>Periosteum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Covering on</a:t>
            </a:r>
            <a:r>
              <a:rPr lang="en-US" dirty="0" smtClean="0">
                <a:latin typeface="Times New Roman" pitchFamily="64" charset="0"/>
              </a:rPr>
              <a:t> the outside </a:t>
            </a:r>
            <a:r>
              <a:rPr lang="en-US" dirty="0">
                <a:latin typeface="Times New Roman" pitchFamily="64" charset="0"/>
              </a:rPr>
              <a:t>of the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Growth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Grow in length</a:t>
            </a:r>
          </a:p>
          <a:p>
            <a:r>
              <a:rPr lang="en-US" dirty="0">
                <a:latin typeface="Times New Roman" pitchFamily="64" charset="0"/>
              </a:rPr>
              <a:t>Ossify from</a:t>
            </a:r>
            <a:r>
              <a:rPr lang="en-US" dirty="0" smtClean="0">
                <a:latin typeface="Times New Roman" pitchFamily="64" charset="0"/>
              </a:rPr>
              <a:t> the center </a:t>
            </a:r>
            <a:r>
              <a:rPr lang="en-US" dirty="0">
                <a:latin typeface="Times New Roman" pitchFamily="64" charset="0"/>
              </a:rPr>
              <a:t>outward</a:t>
            </a:r>
          </a:p>
          <a:p>
            <a:r>
              <a:rPr lang="en-US" dirty="0">
                <a:latin typeface="Times New Roman" pitchFamily="64" charset="0"/>
              </a:rPr>
              <a:t>Osteoblasts</a:t>
            </a:r>
          </a:p>
          <a:p>
            <a:r>
              <a:rPr lang="en-US" dirty="0">
                <a:latin typeface="Times New Roman" pitchFamily="64" charset="0"/>
              </a:rPr>
              <a:t>Osteoclasts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Growth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Growth stops when all the epiphyseal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cartilage is ossified</a:t>
            </a:r>
          </a:p>
          <a:p>
            <a:r>
              <a:rPr lang="en-US" dirty="0">
                <a:latin typeface="Times New Roman" pitchFamily="64" charset="0"/>
              </a:rPr>
              <a:t>Females grow until about 18 years of age</a:t>
            </a:r>
          </a:p>
          <a:p>
            <a:r>
              <a:rPr lang="en-US" dirty="0">
                <a:latin typeface="Times New Roman" pitchFamily="64" charset="0"/>
              </a:rPr>
              <a:t>Males grow until about 20-21 years of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Bone Types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Long bones</a:t>
            </a:r>
          </a:p>
          <a:p>
            <a:r>
              <a:rPr lang="en-US" dirty="0">
                <a:latin typeface="Times New Roman" pitchFamily="64" charset="0"/>
              </a:rPr>
              <a:t>Flat bones</a:t>
            </a:r>
          </a:p>
          <a:p>
            <a:r>
              <a:rPr lang="en-US" dirty="0">
                <a:latin typeface="Times New Roman" pitchFamily="64" charset="0"/>
              </a:rPr>
              <a:t>Irregular bones</a:t>
            </a:r>
          </a:p>
          <a:p>
            <a:r>
              <a:rPr lang="en-US" dirty="0">
                <a:latin typeface="Times New Roman" pitchFamily="64" charset="0"/>
              </a:rPr>
              <a:t>Short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ott-Fong Chapter Title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Scott-Fong Chapter Title Template.potx</Template>
  <TotalTime>912</TotalTime>
  <Words>467</Words>
  <Application>Microsoft Office PowerPoint</Application>
  <PresentationFormat>On-screen Show (4:3)</PresentationFormat>
  <Paragraphs>184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Times</vt:lpstr>
      <vt:lpstr>Times New Roman</vt:lpstr>
      <vt:lpstr>Scott-Fong Chapter Title Template</vt:lpstr>
      <vt:lpstr>Chapter 6</vt:lpstr>
      <vt:lpstr>Skeletal System Functions</vt:lpstr>
      <vt:lpstr>Structure and Formation of Bone</vt:lpstr>
      <vt:lpstr>Structure and Formation of Bone</vt:lpstr>
      <vt:lpstr>Long Bones</vt:lpstr>
      <vt:lpstr>Long Bones</vt:lpstr>
      <vt:lpstr>Growth </vt:lpstr>
      <vt:lpstr>Growth</vt:lpstr>
      <vt:lpstr>Bone Types</vt:lpstr>
      <vt:lpstr>Skeletal System</vt:lpstr>
      <vt:lpstr>Axial Skeleton</vt:lpstr>
      <vt:lpstr>The Skull</vt:lpstr>
      <vt:lpstr>The Skull</vt:lpstr>
      <vt:lpstr>Appendicular Skeleton -  Upper Extremities</vt:lpstr>
      <vt:lpstr>Appendicular Skeleton -  Lower Extremities</vt:lpstr>
      <vt:lpstr>Joints</vt:lpstr>
      <vt:lpstr>Joints</vt:lpstr>
      <vt:lpstr>Diarthroses Joints</vt:lpstr>
      <vt:lpstr>Amphiarthroses Joints</vt:lpstr>
      <vt:lpstr>Synarthroses Joints</vt:lpstr>
      <vt:lpstr>Types of Motion</vt:lpstr>
      <vt:lpstr>Types of Motion</vt:lpstr>
      <vt:lpstr>Aging of the Bones and Joints</vt:lpstr>
      <vt:lpstr>Aging of the Bones and Joints </vt:lpstr>
      <vt:lpstr>Disorders of the Bones and Joints</vt:lpstr>
      <vt:lpstr>Disorders of the Bones and Joints</vt:lpstr>
      <vt:lpstr>Repairing Fractures</vt:lpstr>
      <vt:lpstr>Other Bone and Joint Injuries</vt:lpstr>
      <vt:lpstr>Diseases of the Bones</vt:lpstr>
      <vt:lpstr>Other Bone and Joint Injuries</vt:lpstr>
      <vt:lpstr>Abnormal Curvatures of the Spine</vt:lpstr>
      <vt:lpstr>Other Disorders</vt:lpstr>
    </vt:vector>
  </TitlesOfParts>
  <Company>Delmar Thomson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Delmar User</dc:creator>
  <cp:lastModifiedBy>Bonnie Goulding</cp:lastModifiedBy>
  <cp:revision>43</cp:revision>
  <dcterms:created xsi:type="dcterms:W3CDTF">2012-12-17T05:28:44Z</dcterms:created>
  <dcterms:modified xsi:type="dcterms:W3CDTF">2014-10-08T18:27:46Z</dcterms:modified>
</cp:coreProperties>
</file>