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A9C92-CDAC-402B-8152-E14FDB5B557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22F43-0EEE-4210-ACB5-63BAF0029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CFDB2-0BE9-4D1D-B5A5-B140471C6C16}" type="slidenum">
              <a:rPr lang="en-US"/>
              <a:pPr/>
              <a:t>1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571D6A-690B-416A-A2A6-084F1C430924}" type="slidenum">
              <a:rPr lang="en-US"/>
              <a:pPr/>
              <a:t>10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8105E-25CD-47DF-AC06-56CD2ACD7820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69B9B-7339-40E0-BE86-47E69985C351}" type="slidenum">
              <a:rPr lang="en-US"/>
              <a:pPr/>
              <a:t>2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69058-76AB-4A1B-9D4D-5E28F9EE69BF}" type="slidenum">
              <a:rPr lang="en-US"/>
              <a:pPr/>
              <a:t>3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C7F0A-0F74-493C-9542-C33C7055F824}" type="slidenum">
              <a:rPr lang="en-US"/>
              <a:pPr/>
              <a:t>4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AA6E3-6EE1-48B1-ADA1-EDA13C071EA6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36A2E-9780-4A99-8E3C-7B6503E8A09A}" type="slidenum">
              <a:rPr lang="en-US"/>
              <a:pPr/>
              <a:t>6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46884-3B13-4A1D-B456-4C9F7B9D26D6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496D9-10AE-4F75-A516-36C5EDA05A04}" type="slidenum">
              <a:rPr lang="en-US"/>
              <a:pPr/>
              <a:t>8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D2238-FE72-45DA-B455-911B5DB48FB0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3420991-C526-4EBB-AACF-A3CEC19F4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1C42-73D3-4662-B9F4-42248E200831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4F19-84FB-4A7A-A574-E69D0AF272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00100"/>
            <a:ext cx="6019800" cy="7620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Fire Safety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400300"/>
            <a:ext cx="5918200" cy="4229100"/>
          </a:xfrm>
        </p:spPr>
        <p:txBody>
          <a:bodyPr/>
          <a:lstStyle/>
          <a:p>
            <a:r>
              <a:rPr lang="en-US" sz="3200" b="0"/>
              <a:t>Fires are one of the dangers most feared by health care providers.</a:t>
            </a:r>
          </a:p>
          <a:p>
            <a:r>
              <a:rPr lang="en-US" sz="3200" b="0"/>
              <a:t>A fire or threat of fire can be extremely frightening to patients who may be unable to leave a facility on their own.</a:t>
            </a:r>
          </a:p>
        </p:txBody>
      </p:sp>
      <p:pic>
        <p:nvPicPr>
          <p:cNvPr id="25604" name="Picture 4" descr="j00889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3388" y="2667000"/>
            <a:ext cx="2039937" cy="2438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Disaster Preparedness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267200"/>
          </a:xfrm>
        </p:spPr>
        <p:txBody>
          <a:bodyPr/>
          <a:lstStyle/>
          <a:p>
            <a:r>
              <a:rPr lang="en-US" b="0"/>
              <a:t>In addition to fires, other types of disasters may occur.  </a:t>
            </a:r>
          </a:p>
          <a:p>
            <a:r>
              <a:rPr lang="en-US" b="0"/>
              <a:t>Examples include tornadoes, hurricanes, earthquakes, floods, and bomb threats.</a:t>
            </a:r>
          </a:p>
          <a:p>
            <a:r>
              <a:rPr lang="en-US" b="0"/>
              <a:t>In any type of disaster:</a:t>
            </a:r>
          </a:p>
          <a:p>
            <a:pPr lvl="1"/>
            <a:r>
              <a:rPr lang="en-US" sz="2600" b="0"/>
              <a:t>Stay calm.</a:t>
            </a:r>
          </a:p>
          <a:p>
            <a:pPr lvl="1"/>
            <a:r>
              <a:rPr lang="en-US" sz="2600" b="0"/>
              <a:t>Follow the policy of the facility.</a:t>
            </a:r>
          </a:p>
          <a:p>
            <a:pPr lvl="1"/>
            <a:r>
              <a:rPr lang="en-US" sz="2600" b="0"/>
              <a:t>Provide for the safety of yourself and the patients.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8001000" cy="7620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Disaster Preparedness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495800"/>
          </a:xfrm>
        </p:spPr>
        <p:txBody>
          <a:bodyPr/>
          <a:lstStyle/>
          <a:p>
            <a:r>
              <a:rPr lang="en-US" sz="2400" b="0"/>
              <a:t>All health care facilities are required to have a disaster plan.</a:t>
            </a:r>
          </a:p>
          <a:p>
            <a:r>
              <a:rPr lang="en-US" sz="2400" b="0"/>
              <a:t>You are legally responsible for knowing the plan and responding when a disaster occurs.</a:t>
            </a:r>
          </a:p>
          <a:p>
            <a:r>
              <a:rPr lang="en-US" sz="2400" b="0"/>
              <a:t>Rules to remember when a disaster strikes:</a:t>
            </a:r>
          </a:p>
          <a:p>
            <a:pPr lvl="1"/>
            <a:r>
              <a:rPr lang="en-US" sz="2200" b="0"/>
              <a:t>Assess the situation, stay calm.</a:t>
            </a:r>
          </a:p>
          <a:p>
            <a:pPr lvl="1"/>
            <a:r>
              <a:rPr lang="en-US" sz="2200" b="0"/>
              <a:t>Be sure that you are not in danger.</a:t>
            </a:r>
          </a:p>
          <a:p>
            <a:pPr lvl="1"/>
            <a:r>
              <a:rPr lang="en-US" sz="2200" b="0"/>
              <a:t>Remove those who are in immediate danger, if it is safe to do so.</a:t>
            </a:r>
          </a:p>
          <a:p>
            <a:pPr lvl="1"/>
            <a:r>
              <a:rPr lang="en-US" sz="2200" b="0"/>
              <a:t>Notify others of the emergency according to policy.</a:t>
            </a:r>
          </a:p>
          <a:p>
            <a:pPr lvl="1"/>
            <a:r>
              <a:rPr lang="en-US" sz="2200" b="0"/>
              <a:t>Use the stairs, not the elevator.</a:t>
            </a:r>
          </a:p>
        </p:txBody>
      </p:sp>
      <p:pic>
        <p:nvPicPr>
          <p:cNvPr id="65540" name="Picture 1028" descr="pe0147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0738" y="304800"/>
            <a:ext cx="1558925" cy="1828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1143000"/>
          </a:xfrm>
        </p:spPr>
        <p:txBody>
          <a:bodyPr/>
          <a:lstStyle/>
          <a:p>
            <a:r>
              <a:rPr lang="en-US" sz="4400">
                <a:solidFill>
                  <a:srgbClr val="CC0000"/>
                </a:solidFill>
              </a:rPr>
              <a:t>Fire Safety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438400"/>
            <a:ext cx="39243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0"/>
              <a:t>Fire can occur in any setting when three elements are present.</a:t>
            </a:r>
          </a:p>
          <a:p>
            <a:pPr lvl="1">
              <a:lnSpc>
                <a:spcPct val="90000"/>
              </a:lnSpc>
            </a:pPr>
            <a:r>
              <a:rPr lang="en-US" u="sng">
                <a:solidFill>
                  <a:srgbClr val="FF3300"/>
                </a:solidFill>
              </a:rPr>
              <a:t>Fuel</a:t>
            </a:r>
            <a:r>
              <a:rPr lang="en-US" b="0"/>
              <a:t>: something that will burn.</a:t>
            </a:r>
          </a:p>
          <a:p>
            <a:pPr lvl="1">
              <a:lnSpc>
                <a:spcPct val="90000"/>
              </a:lnSpc>
            </a:pPr>
            <a:r>
              <a:rPr lang="en-US" u="sng">
                <a:solidFill>
                  <a:srgbClr val="CC9900"/>
                </a:solidFill>
              </a:rPr>
              <a:t>Heat</a:t>
            </a:r>
            <a:r>
              <a:rPr lang="en-US" b="0"/>
              <a:t>: enough to make the fuel burn.</a:t>
            </a:r>
          </a:p>
          <a:p>
            <a:pPr lvl="1">
              <a:lnSpc>
                <a:spcPct val="90000"/>
              </a:lnSpc>
            </a:pPr>
            <a:r>
              <a:rPr lang="en-US" u="sng">
                <a:solidFill>
                  <a:srgbClr val="3366FF"/>
                </a:solidFill>
              </a:rPr>
              <a:t>Oxygen</a:t>
            </a:r>
            <a:r>
              <a:rPr lang="en-US" b="0"/>
              <a:t>: to feed the fire.</a:t>
            </a:r>
          </a:p>
        </p:txBody>
      </p:sp>
      <p:pic>
        <p:nvPicPr>
          <p:cNvPr id="26636" name="Picture 12" descr="Fire Triangle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91100" y="3013075"/>
            <a:ext cx="3924300" cy="2430463"/>
          </a:xfrm>
          <a:noFill/>
          <a:ln/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00100"/>
            <a:ext cx="6629400" cy="762000"/>
          </a:xfrm>
        </p:spPr>
        <p:txBody>
          <a:bodyPr/>
          <a:lstStyle/>
          <a:p>
            <a:r>
              <a:rPr lang="en-US" sz="4400">
                <a:solidFill>
                  <a:srgbClr val="CC0000"/>
                </a:solidFill>
              </a:rPr>
              <a:t>Types of Extinguishers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6629400" cy="1600200"/>
          </a:xfrm>
        </p:spPr>
        <p:txBody>
          <a:bodyPr/>
          <a:lstStyle/>
          <a:p>
            <a:r>
              <a:rPr lang="en-US" sz="3000" b="0"/>
              <a:t>5 types are available, with ABC being the most common.</a:t>
            </a:r>
          </a:p>
        </p:txBody>
      </p:sp>
      <p:graphicFrame>
        <p:nvGraphicFramePr>
          <p:cNvPr id="27674" name="Group 26"/>
          <p:cNvGraphicFramePr>
            <a:graphicFrameLocks noGrp="1"/>
          </p:cNvGraphicFramePr>
          <p:nvPr/>
        </p:nvGraphicFramePr>
        <p:xfrm>
          <a:off x="1295400" y="3733800"/>
          <a:ext cx="7162800" cy="2819400"/>
        </p:xfrm>
        <a:graphic>
          <a:graphicData uri="http://schemas.openxmlformats.org/drawingml/2006/table">
            <a:tbl>
              <a:tblPr/>
              <a:tblGrid>
                <a:gridCol w="3581400"/>
                <a:gridCol w="3581400"/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Fire Extinguishers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Class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(Water)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 (Carbon Dioxide)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 (K bicarbonate)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ABC (Chemical)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Application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Common combustibles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Flammable liquids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Electrical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Combustible metals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ABC fires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89000"/>
            <a:ext cx="8153400" cy="685800"/>
          </a:xfrm>
        </p:spPr>
        <p:txBody>
          <a:bodyPr/>
          <a:lstStyle/>
          <a:p>
            <a:r>
              <a:rPr lang="en-US" sz="4200">
                <a:solidFill>
                  <a:srgbClr val="CC0000"/>
                </a:solidFill>
              </a:rPr>
              <a:t>How to Use a Fire Extinguisher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900" y="2387600"/>
            <a:ext cx="6997700" cy="4241800"/>
          </a:xfrm>
        </p:spPr>
        <p:txBody>
          <a:bodyPr/>
          <a:lstStyle/>
          <a:p>
            <a:r>
              <a:rPr lang="en-US" sz="3200" b="0"/>
              <a:t>Remember the key word</a:t>
            </a:r>
            <a:r>
              <a:rPr lang="en-US" sz="3200" b="0">
                <a:solidFill>
                  <a:srgbClr val="CC3300"/>
                </a:solidFill>
              </a:rPr>
              <a:t> PASS: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P</a:t>
            </a:r>
            <a:r>
              <a:rPr lang="en-US" sz="2800" b="0"/>
              <a:t> = Pull the pin.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A</a:t>
            </a:r>
            <a:r>
              <a:rPr lang="en-US" sz="2800" b="0"/>
              <a:t> = Aim at the base of the fire.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S</a:t>
            </a:r>
            <a:r>
              <a:rPr lang="en-US" sz="2800" b="0"/>
              <a:t> = Squeeze handle.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S</a:t>
            </a:r>
            <a:r>
              <a:rPr lang="en-US" sz="2800" b="0"/>
              <a:t> = Sweep nozzle from side to side to displace oxygen away from the fire.</a:t>
            </a:r>
          </a:p>
          <a:p>
            <a:r>
              <a:rPr lang="en-US" sz="3200" b="0"/>
              <a:t>Stand about 6-10 feet away from the fire.</a:t>
            </a:r>
          </a:p>
        </p:txBody>
      </p:sp>
      <p:pic>
        <p:nvPicPr>
          <p:cNvPr id="28676" name="Picture 4" descr="in0059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2743200"/>
            <a:ext cx="2290763" cy="15986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r>
              <a:rPr lang="en-US" sz="4200">
                <a:solidFill>
                  <a:srgbClr val="CC0000"/>
                </a:solidFill>
              </a:rPr>
              <a:t>Putting Out Fires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/>
              <a:t>If your clothes are burning, immediately drop to the ground and roll back and forth quickly.</a:t>
            </a:r>
          </a:p>
          <a:p>
            <a:pPr lvl="1">
              <a:lnSpc>
                <a:spcPct val="90000"/>
              </a:lnSpc>
            </a:pPr>
            <a:r>
              <a:rPr lang="en-US" sz="2600" b="0"/>
              <a:t>Stop, drop, and roll.</a:t>
            </a:r>
          </a:p>
          <a:p>
            <a:pPr>
              <a:lnSpc>
                <a:spcPct val="90000"/>
              </a:lnSpc>
            </a:pPr>
            <a:r>
              <a:rPr lang="en-US" b="0"/>
              <a:t>Do not use water for grease or electrical fires.  Use an ABC or C only fire extinguisher or throw baking soda over the flames.  </a:t>
            </a:r>
          </a:p>
          <a:p>
            <a:pPr lvl="1">
              <a:lnSpc>
                <a:spcPct val="90000"/>
              </a:lnSpc>
            </a:pPr>
            <a:r>
              <a:rPr lang="en-US" b="0"/>
              <a:t>Shut off the main power supply for electrical fires.</a:t>
            </a:r>
          </a:p>
          <a:p>
            <a:pPr>
              <a:lnSpc>
                <a:spcPct val="90000"/>
              </a:lnSpc>
            </a:pPr>
            <a:r>
              <a:rPr lang="en-US" b="0"/>
              <a:t>If the fire is small, you can try to put it out.  However, if the flames begin spreading, evacuate immediately and call 911.</a:t>
            </a:r>
            <a:endParaRPr lang="en-US" sz="2400"/>
          </a:p>
        </p:txBody>
      </p:sp>
      <p:pic>
        <p:nvPicPr>
          <p:cNvPr id="81924" name="Picture 4" descr="bd0689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28600"/>
            <a:ext cx="1982788" cy="18399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89000"/>
            <a:ext cx="8001000" cy="685800"/>
          </a:xfrm>
        </p:spPr>
        <p:txBody>
          <a:bodyPr/>
          <a:lstStyle/>
          <a:p>
            <a:r>
              <a:rPr lang="en-US" sz="4000">
                <a:solidFill>
                  <a:srgbClr val="CC0000"/>
                </a:solidFill>
              </a:rPr>
              <a:t>When a Fire Emergency Occurs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400300"/>
            <a:ext cx="6629400" cy="3733800"/>
          </a:xfrm>
        </p:spPr>
        <p:txBody>
          <a:bodyPr/>
          <a:lstStyle/>
          <a:p>
            <a:r>
              <a:rPr lang="en-US" sz="3200" b="0"/>
              <a:t>Remember the key word </a:t>
            </a:r>
            <a:r>
              <a:rPr lang="en-US" sz="3200" b="0">
                <a:solidFill>
                  <a:srgbClr val="CC3300"/>
                </a:solidFill>
              </a:rPr>
              <a:t>RACE: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R</a:t>
            </a:r>
            <a:r>
              <a:rPr lang="en-US" sz="2800" b="0"/>
              <a:t> = Rescue.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A</a:t>
            </a:r>
            <a:r>
              <a:rPr lang="en-US" sz="2800" b="0"/>
              <a:t> = Alarm. Assign someone to </a:t>
            </a:r>
          </a:p>
          <a:p>
            <a:pPr lvl="1">
              <a:buFontTx/>
              <a:buNone/>
            </a:pPr>
            <a:r>
              <a:rPr lang="en-US" sz="2800" b="0"/>
              <a:t>          pull the alarm.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C</a:t>
            </a:r>
            <a:r>
              <a:rPr lang="en-US" sz="2800" b="0"/>
              <a:t> = Contain. Close the windows </a:t>
            </a:r>
          </a:p>
          <a:p>
            <a:pPr lvl="1">
              <a:buFontTx/>
              <a:buNone/>
            </a:pPr>
            <a:r>
              <a:rPr lang="en-US" sz="2800" b="0"/>
              <a:t>          and doors.</a:t>
            </a:r>
          </a:p>
          <a:p>
            <a:pPr lvl="1"/>
            <a:r>
              <a:rPr lang="en-US" sz="2800" b="0">
                <a:solidFill>
                  <a:srgbClr val="CC3300"/>
                </a:solidFill>
              </a:rPr>
              <a:t>E </a:t>
            </a:r>
            <a:r>
              <a:rPr lang="en-US" sz="2800" b="0"/>
              <a:t>= Evacuate.</a:t>
            </a:r>
          </a:p>
        </p:txBody>
      </p:sp>
      <p:pic>
        <p:nvPicPr>
          <p:cNvPr id="29701" name="Picture 5" descr="bd0670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114800"/>
            <a:ext cx="1831975" cy="18399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89000"/>
            <a:ext cx="8001000" cy="6858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Emergency Fire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387600"/>
            <a:ext cx="5003800" cy="440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/>
              <a:t>Be prepared! Know your responsibilities.</a:t>
            </a:r>
          </a:p>
          <a:p>
            <a:pPr>
              <a:lnSpc>
                <a:spcPct val="90000"/>
              </a:lnSpc>
            </a:pPr>
            <a:r>
              <a:rPr lang="en-US" sz="2400" b="0"/>
              <a:t>Know when and how to evacuate.</a:t>
            </a:r>
          </a:p>
          <a:p>
            <a:pPr>
              <a:lnSpc>
                <a:spcPct val="90000"/>
              </a:lnSpc>
            </a:pPr>
            <a:r>
              <a:rPr lang="en-US" sz="2400" b="0"/>
              <a:t>Know where the fire alarms are located and how to activate them.</a:t>
            </a:r>
          </a:p>
          <a:p>
            <a:pPr>
              <a:lnSpc>
                <a:spcPct val="90000"/>
              </a:lnSpc>
            </a:pPr>
            <a:r>
              <a:rPr lang="en-US" sz="2400" b="0"/>
              <a:t>Keep fire extinguishers in plain view and readily accessible.</a:t>
            </a:r>
          </a:p>
          <a:p>
            <a:pPr>
              <a:lnSpc>
                <a:spcPct val="90000"/>
              </a:lnSpc>
            </a:pPr>
            <a:r>
              <a:rPr lang="en-US" sz="2400" b="0"/>
              <a:t>Practice fire safety and safe evacuation with patients and staff.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867400" y="3429000"/>
            <a:ext cx="29718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5867400" y="4038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58674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64008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6400800" y="5181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8229600" y="4038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934200" y="44196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8674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8674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66294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64770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70866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77724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82296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8229600" y="4572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82296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79248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7239000" y="5181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6294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7848600" y="4267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66294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>
            <a:off x="5943600" y="4191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553200" y="2971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3</a:t>
            </a:r>
            <a:r>
              <a:rPr lang="en-US" sz="1800" b="1" baseline="30000">
                <a:solidFill>
                  <a:schemeClr val="accent2"/>
                </a:solidFill>
              </a:rPr>
              <a:t>rd</a:t>
            </a:r>
            <a:r>
              <a:rPr lang="en-US" sz="1800" b="1">
                <a:solidFill>
                  <a:schemeClr val="accent2"/>
                </a:solidFill>
              </a:rPr>
              <a:t> Floor Plan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934200" y="4419600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Nurse’s Station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867400" y="36576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Elevators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477000" y="3581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301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7848600" y="35814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Conference Room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7086600" y="35814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302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8229600" y="41148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303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8229600" y="4724400"/>
            <a:ext cx="609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304</a:t>
            </a:r>
          </a:p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8077200" y="5410200"/>
            <a:ext cx="6096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305</a:t>
            </a:r>
          </a:p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5867400" y="4495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Storage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5867400" y="47244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Staff Room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7239000" y="54102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306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6629400" y="54102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307</a:t>
            </a:r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5867400" y="54102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308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001000" cy="11430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Emergency Fire Rules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387600"/>
            <a:ext cx="7975600" cy="424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0"/>
              <a:t>Keep areas uncluttered.</a:t>
            </a:r>
          </a:p>
          <a:p>
            <a:pPr>
              <a:lnSpc>
                <a:spcPct val="90000"/>
              </a:lnSpc>
            </a:pPr>
            <a:r>
              <a:rPr lang="en-US" sz="2600" b="0"/>
              <a:t>Evacuate ambulatory patients first, then the wheel-chair bound, then the bed-bound.</a:t>
            </a:r>
          </a:p>
          <a:p>
            <a:pPr>
              <a:lnSpc>
                <a:spcPct val="90000"/>
              </a:lnSpc>
            </a:pPr>
            <a:r>
              <a:rPr lang="en-US" sz="2600" b="0"/>
              <a:t>If possible, never leave a patient alone in a fire emergency.</a:t>
            </a:r>
          </a:p>
          <a:p>
            <a:pPr>
              <a:lnSpc>
                <a:spcPct val="90000"/>
              </a:lnSpc>
            </a:pPr>
            <a:r>
              <a:rPr lang="en-US" sz="2600" b="0"/>
              <a:t>Never use an elevator in a fire situation.</a:t>
            </a:r>
          </a:p>
          <a:p>
            <a:pPr>
              <a:lnSpc>
                <a:spcPct val="90000"/>
              </a:lnSpc>
            </a:pPr>
            <a:r>
              <a:rPr lang="en-US" sz="2600" b="0"/>
              <a:t>Never open windows.</a:t>
            </a:r>
          </a:p>
          <a:p>
            <a:pPr>
              <a:lnSpc>
                <a:spcPct val="90000"/>
              </a:lnSpc>
            </a:pPr>
            <a:r>
              <a:rPr lang="en-US" sz="2600" b="0"/>
              <a:t>Never open a door that feels hot.</a:t>
            </a:r>
          </a:p>
          <a:p>
            <a:pPr>
              <a:lnSpc>
                <a:spcPct val="90000"/>
              </a:lnSpc>
            </a:pPr>
            <a:r>
              <a:rPr lang="en-US" sz="2600" b="0"/>
              <a:t>Follow your facility’s procedures when a fire is discovered.</a:t>
            </a:r>
          </a:p>
        </p:txBody>
      </p:sp>
      <p:pic>
        <p:nvPicPr>
          <p:cNvPr id="31748" name="Picture 4" descr="in0044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04800"/>
            <a:ext cx="1901825" cy="19605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Rules for Oxygen Use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 b="0"/>
              <a:t>Post a “No Smoking – Oxygen in Use” sign.</a:t>
            </a:r>
          </a:p>
          <a:p>
            <a:pPr>
              <a:lnSpc>
                <a:spcPct val="90000"/>
              </a:lnSpc>
            </a:pPr>
            <a:r>
              <a:rPr lang="en-US" sz="2900" b="0"/>
              <a:t>Remove all smoking materials, candles, lighters, and matches from the room.</a:t>
            </a:r>
          </a:p>
          <a:p>
            <a:pPr>
              <a:lnSpc>
                <a:spcPct val="90000"/>
              </a:lnSpc>
            </a:pPr>
            <a:r>
              <a:rPr lang="en-US" sz="2900" b="0"/>
              <a:t>Avoid the use of electrically operated equipment whenever possible.</a:t>
            </a:r>
          </a:p>
          <a:p>
            <a:pPr>
              <a:lnSpc>
                <a:spcPct val="90000"/>
              </a:lnSpc>
            </a:pPr>
            <a:r>
              <a:rPr lang="en-US" sz="2900" b="0"/>
              <a:t>Do not use flammable liquids such as alcohol, nail polish, and oils.</a:t>
            </a:r>
          </a:p>
          <a:p>
            <a:pPr>
              <a:lnSpc>
                <a:spcPct val="90000"/>
              </a:lnSpc>
            </a:pPr>
            <a:r>
              <a:rPr lang="en-US" sz="2900" b="0"/>
              <a:t>Avoid static electricity by using cotton blankets, sheets, and gowns.</a:t>
            </a:r>
          </a:p>
        </p:txBody>
      </p:sp>
      <p:pic>
        <p:nvPicPr>
          <p:cNvPr id="74756" name="Picture 1028" descr="j0281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04800"/>
            <a:ext cx="2217738" cy="15382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671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Fire Safety</vt:lpstr>
      <vt:lpstr>Fire Safety</vt:lpstr>
      <vt:lpstr>Types of Extinguishers</vt:lpstr>
      <vt:lpstr>How to Use a Fire Extinguisher</vt:lpstr>
      <vt:lpstr>Putting Out Fires</vt:lpstr>
      <vt:lpstr>When a Fire Emergency Occurs</vt:lpstr>
      <vt:lpstr>Emergency Fire Rules</vt:lpstr>
      <vt:lpstr>Emergency Fire Rules</vt:lpstr>
      <vt:lpstr>Rules for Oxygen Use</vt:lpstr>
      <vt:lpstr>Disaster Preparedness</vt:lpstr>
      <vt:lpstr>Disaster Preparedness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</dc:title>
  <dc:creator>rhsteacher</dc:creator>
  <cp:lastModifiedBy>rhsteacher</cp:lastModifiedBy>
  <cp:revision>1</cp:revision>
  <dcterms:created xsi:type="dcterms:W3CDTF">2012-12-04T15:44:51Z</dcterms:created>
  <dcterms:modified xsi:type="dcterms:W3CDTF">2012-12-04T15:45:59Z</dcterms:modified>
</cp:coreProperties>
</file>