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3"/>
  </p:notesMasterIdLst>
  <p:handoutMasterIdLst>
    <p:handoutMasterId r:id="rId34"/>
  </p:handoutMasterIdLst>
  <p:sldIdLst>
    <p:sldId id="301" r:id="rId2"/>
    <p:sldId id="313" r:id="rId3"/>
    <p:sldId id="303" r:id="rId4"/>
    <p:sldId id="306" r:id="rId5"/>
    <p:sldId id="304" r:id="rId6"/>
    <p:sldId id="305" r:id="rId7"/>
    <p:sldId id="307" r:id="rId8"/>
    <p:sldId id="308" r:id="rId9"/>
    <p:sldId id="309" r:id="rId10"/>
    <p:sldId id="310" r:id="rId11"/>
    <p:sldId id="311" r:id="rId12"/>
    <p:sldId id="312" r:id="rId13"/>
    <p:sldId id="258" r:id="rId14"/>
    <p:sldId id="260" r:id="rId15"/>
    <p:sldId id="315" r:id="rId16"/>
    <p:sldId id="257" r:id="rId17"/>
    <p:sldId id="261" r:id="rId18"/>
    <p:sldId id="262" r:id="rId19"/>
    <p:sldId id="263" r:id="rId20"/>
    <p:sldId id="264" r:id="rId21"/>
    <p:sldId id="265" r:id="rId22"/>
    <p:sldId id="316" r:id="rId23"/>
    <p:sldId id="266" r:id="rId24"/>
    <p:sldId id="271" r:id="rId25"/>
    <p:sldId id="268" r:id="rId26"/>
    <p:sldId id="278" r:id="rId27"/>
    <p:sldId id="279" r:id="rId28"/>
    <p:sldId id="280" r:id="rId29"/>
    <p:sldId id="281" r:id="rId30"/>
    <p:sldId id="314" r:id="rId31"/>
    <p:sldId id="283" r:id="rId3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4716" autoAdjust="0"/>
  </p:normalViewPr>
  <p:slideViewPr>
    <p:cSldViewPr>
      <p:cViewPr varScale="1">
        <p:scale>
          <a:sx n="70" d="100"/>
          <a:sy n="70" d="100"/>
        </p:scale>
        <p:origin x="-4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B9C81B-A21C-4F3A-8636-F39E4CA3931D}" type="datetimeFigureOut">
              <a:rPr lang="en-US" smtClean="0"/>
              <a:pPr/>
              <a:t>8/19/2013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EB217C-2130-4DEF-A0DA-A7118C9D562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53E067-FB76-4594-BD69-943F1B48723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53E067-FB76-4594-BD69-943F1B4872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37EA7-44F4-4C37-91D2-BB384FEF3E7E}" type="slidenum">
              <a:rPr lang="en-US"/>
              <a:pPr/>
              <a:t>21</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BE686-171C-4670-95D6-3809742C20CE}" type="slidenum">
              <a:rPr lang="en-US"/>
              <a:pPr/>
              <a:t>23</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71830-CCD5-4DFC-9B72-0001BA9D5045}" type="slidenum">
              <a:rPr lang="en-US"/>
              <a:pPr/>
              <a:t>24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27A78-3D79-4635-8D59-770C122ED3E7}" type="slidenum">
              <a:rPr lang="en-US"/>
              <a:pPr/>
              <a:t>25</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08ADB-1B37-4406-9ED3-2086B02D9381}" type="slidenum">
              <a:rPr lang="en-US"/>
              <a:pPr/>
              <a:t>26</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390B9-3A2E-4E8B-8BCD-DA87ACBF61F5}" type="slidenum">
              <a:rPr lang="en-US"/>
              <a:pPr/>
              <a:t>27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67A9F-0095-4561-8886-7C8BF5684624}" type="slidenum">
              <a:rPr lang="en-US"/>
              <a:pPr/>
              <a:t>28</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DB1C2-AFB6-4542-AFEC-AE1C83CBC4AB}" type="slidenum">
              <a:rPr lang="en-US"/>
              <a:pPr/>
              <a:t>29</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8EE36-7DBB-4E4A-BA4C-77D1A8A1F15E}" type="slidenum">
              <a:rPr lang="en-US"/>
              <a:pPr/>
              <a:t>30</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90EF7-441B-4641-94E8-B74E197B48A7}" type="slidenum">
              <a:rPr lang="en-US"/>
              <a:pPr/>
              <a:t>31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92661F8-0E0D-4FFB-A739-6C25E8E1AC2E}" type="slidenum">
              <a:rPr lang="en-US"/>
              <a:pPr/>
              <a:t>8</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7D3AA-BFBB-46FA-B975-92A42ADA0797}" type="slidenum">
              <a:rPr lang="en-US"/>
              <a:pPr/>
              <a:t>13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721BC-EAA7-4B6D-870B-81791DDE9AF8}" type="slidenum">
              <a:rPr lang="en-US"/>
              <a:pPr/>
              <a:t>14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54AF5-FD48-4DB2-B4E9-87BA9869C836}" type="slidenum">
              <a:rPr lang="en-US"/>
              <a:pPr/>
              <a:t>16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7C77E-EA74-4BBE-B0C9-9A5A0DFE7983}" type="slidenum">
              <a:rPr lang="en-US"/>
              <a:pPr/>
              <a:t>17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EF5F6-C2BC-4FCC-B88C-291FE312C05F}" type="slidenum">
              <a:rPr lang="en-US"/>
              <a:pPr/>
              <a:t>18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3364E-9BD7-48A0-A6E9-C5D4FC7807B6}" type="slidenum">
              <a:rPr lang="en-US"/>
              <a:pPr/>
              <a:t>19</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6F6C0-665E-4CBA-A286-EA0927EB182D}" type="slidenum">
              <a:rPr lang="en-US"/>
              <a:pPr/>
              <a:t>20</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3175" y="2438400"/>
            <a:ext cx="9147175" cy="1063625"/>
            <a:chOff x="-2" y="1536"/>
            <a:chExt cx="5762" cy="670"/>
          </a:xfrm>
        </p:grpSpPr>
        <p:grpSp>
          <p:nvGrpSpPr>
            <p:cNvPr id="25603" name="Group 3"/>
            <p:cNvGrpSpPr>
              <a:grpSpLocks/>
            </p:cNvGrpSpPr>
            <p:nvPr/>
          </p:nvGrpSpPr>
          <p:grpSpPr bwMode="auto">
            <a:xfrm flipH="1">
              <a:off x="-2" y="1562"/>
              <a:ext cx="5762" cy="638"/>
              <a:chOff x="-2" y="1562"/>
              <a:chExt cx="5762" cy="638"/>
            </a:xfrm>
          </p:grpSpPr>
          <p:sp>
            <p:nvSpPr>
              <p:cNvPr id="25604"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25605"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25606"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25607"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25608"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25609"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25610"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25611"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25612"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25613"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25614"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25615"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25616"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25617"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25618"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25619"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25620"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25621"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25622"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25623"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n-US"/>
            </a:p>
          </p:txBody>
        </p:sp>
        <p:sp>
          <p:nvSpPr>
            <p:cNvPr id="25624"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n-US"/>
            </a:p>
          </p:txBody>
        </p:sp>
      </p:grpSp>
      <p:sp>
        <p:nvSpPr>
          <p:cNvPr id="25625"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25626" name="Rectangle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25627"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p>
        </p:txBody>
      </p:sp>
      <p:sp>
        <p:nvSpPr>
          <p:cNvPr id="25628" name="Rectangle 28"/>
          <p:cNvSpPr>
            <a:spLocks noGrp="1" noChangeArrowheads="1"/>
          </p:cNvSpPr>
          <p:nvPr>
            <p:ph type="ftr" sz="quarter" idx="3"/>
          </p:nvPr>
        </p:nvSpPr>
        <p:spPr/>
        <p:txBody>
          <a:bodyPr/>
          <a:lstStyle>
            <a:lvl1pPr>
              <a:defRPr>
                <a:solidFill>
                  <a:srgbClr val="000000"/>
                </a:solidFill>
              </a:defRPr>
            </a:lvl1pPr>
          </a:lstStyle>
          <a:p>
            <a:endParaRPr lang="en-US"/>
          </a:p>
        </p:txBody>
      </p:sp>
      <p:sp>
        <p:nvSpPr>
          <p:cNvPr id="25629" name="Rectangle 29"/>
          <p:cNvSpPr>
            <a:spLocks noGrp="1" noChangeArrowheads="1"/>
          </p:cNvSpPr>
          <p:nvPr>
            <p:ph type="sldNum" sz="quarter" idx="4"/>
          </p:nvPr>
        </p:nvSpPr>
        <p:spPr/>
        <p:txBody>
          <a:bodyPr/>
          <a:lstStyle>
            <a:lvl1pPr>
              <a:defRPr>
                <a:solidFill>
                  <a:srgbClr val="000000"/>
                </a:solidFill>
              </a:defRPr>
            </a:lvl1pPr>
          </a:lstStyle>
          <a:p>
            <a:fld id="{F84DF1EC-DDDA-40BB-817F-AA008842F310}" type="slidenum">
              <a:rPr lang="en-US"/>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D7FBCF-57DC-4397-AAA0-129174A1BDE5}" type="slidenum">
              <a:rPr lang="en-US"/>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7140A9-F9A8-45A3-A2BF-475BA7F8B7A1}"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721642-318B-4044-8CA7-42303AB610BD}" type="slidenum">
              <a:rPr lang="en-US"/>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69BE0D-EA70-4669-92C4-1BFF4EFFEC8F}" type="slidenum">
              <a:rPr lang="en-US"/>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F5580A-CDD2-42AC-A9DF-9FF64FD78741}" type="slidenum">
              <a:rPr lang="en-US"/>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BE414AA-65B8-45EC-A175-E9486C96481C}" type="slidenum">
              <a:rPr lang="en-US"/>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5C47160-1E85-4857-B821-768B4012CAFF}" type="slidenum">
              <a:rPr lang="en-US"/>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E29CA05-8F6A-4BE1-A18B-E94E95DC9C47}" type="slidenum">
              <a:rPr lang="en-US"/>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64D668-9607-45AE-9ACC-1D637CC27882}" type="slidenum">
              <a:rPr lang="en-US"/>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512D86-DAD4-4967-9A15-6B621EA42DFE}" type="slidenum">
              <a:rPr lang="en-US"/>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4763"/>
            <a:ext cx="1063625" cy="6858001"/>
            <a:chOff x="0" y="-3"/>
            <a:chExt cx="670" cy="4320"/>
          </a:xfrm>
        </p:grpSpPr>
        <p:grpSp>
          <p:nvGrpSpPr>
            <p:cNvPr id="24579" name="Group 3"/>
            <p:cNvGrpSpPr>
              <a:grpSpLocks/>
            </p:cNvGrpSpPr>
            <p:nvPr/>
          </p:nvGrpSpPr>
          <p:grpSpPr bwMode="auto">
            <a:xfrm rot="16200000" flipH="1">
              <a:off x="-1815" y="1838"/>
              <a:ext cx="4320" cy="638"/>
              <a:chOff x="-2" y="1562"/>
              <a:chExt cx="5762" cy="638"/>
            </a:xfrm>
          </p:grpSpPr>
          <p:sp>
            <p:nvSpPr>
              <p:cNvPr id="24580"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2458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24582"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24583"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24584"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24585"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24586"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24587"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24588"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24589"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24590"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24591"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24592"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24593"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24594"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24595"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24596"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24597"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24598"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2459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n-US"/>
            </a:p>
          </p:txBody>
        </p:sp>
        <p:sp>
          <p:nvSpPr>
            <p:cNvPr id="2460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n-US"/>
            </a:p>
          </p:txBody>
        </p:sp>
      </p:grpSp>
      <p:sp>
        <p:nvSpPr>
          <p:cNvPr id="24601"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602"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03"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latin typeface="+mn-lt"/>
              </a:defRPr>
            </a:lvl1pPr>
          </a:lstStyle>
          <a:p>
            <a:endParaRPr lang="en-US"/>
          </a:p>
        </p:txBody>
      </p:sp>
      <p:sp>
        <p:nvSpPr>
          <p:cNvPr id="24604"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a:p>
        </p:txBody>
      </p:sp>
      <p:sp>
        <p:nvSpPr>
          <p:cNvPr id="24605"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DECAFAD4-B8E2-4E70-9BB8-EB12D36C56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3000"/>
                                  </p:stCondLst>
                                  <p:childTnLst>
                                    <p:set>
                                      <p:cBhvr>
                                        <p:cTn id="6" dur="1" fill="hold">
                                          <p:stCondLst>
                                            <p:cond delay="0"/>
                                          </p:stCondLst>
                                        </p:cTn>
                                        <p:tgtEl>
                                          <p:spTgt spid="24602">
                                            <p:txEl>
                                              <p:pRg st="0" end="0"/>
                                            </p:txEl>
                                          </p:spTgt>
                                        </p:tgtEl>
                                        <p:attrNameLst>
                                          <p:attrName>style.visibility</p:attrName>
                                        </p:attrNameLst>
                                      </p:cBhvr>
                                      <p:to>
                                        <p:strVal val="visible"/>
                                      </p:to>
                                    </p:set>
                                    <p:anim calcmode="lin" valueType="num">
                                      <p:cBhvr additive="base">
                                        <p:cTn id="7" dur="500" fill="hold"/>
                                        <p:tgtEl>
                                          <p:spTgt spid="246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60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3000"/>
                                  </p:stCondLst>
                                  <p:childTnLst>
                                    <p:set>
                                      <p:cBhvr>
                                        <p:cTn id="10" dur="1" fill="hold">
                                          <p:stCondLst>
                                            <p:cond delay="0"/>
                                          </p:stCondLst>
                                        </p:cTn>
                                        <p:tgtEl>
                                          <p:spTgt spid="24602">
                                            <p:txEl>
                                              <p:pRg st="1" end="1"/>
                                            </p:txEl>
                                          </p:spTgt>
                                        </p:tgtEl>
                                        <p:attrNameLst>
                                          <p:attrName>style.visibility</p:attrName>
                                        </p:attrNameLst>
                                      </p:cBhvr>
                                      <p:to>
                                        <p:strVal val="visible"/>
                                      </p:to>
                                    </p:set>
                                    <p:anim calcmode="lin" valueType="num">
                                      <p:cBhvr additive="base">
                                        <p:cTn id="11" dur="500" fill="hold"/>
                                        <p:tgtEl>
                                          <p:spTgt spid="2460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60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3000"/>
                                  </p:stCondLst>
                                  <p:childTnLst>
                                    <p:set>
                                      <p:cBhvr>
                                        <p:cTn id="14" dur="1" fill="hold">
                                          <p:stCondLst>
                                            <p:cond delay="0"/>
                                          </p:stCondLst>
                                        </p:cTn>
                                        <p:tgtEl>
                                          <p:spTgt spid="24602">
                                            <p:txEl>
                                              <p:pRg st="2" end="2"/>
                                            </p:txEl>
                                          </p:spTgt>
                                        </p:tgtEl>
                                        <p:attrNameLst>
                                          <p:attrName>style.visibility</p:attrName>
                                        </p:attrNameLst>
                                      </p:cBhvr>
                                      <p:to>
                                        <p:strVal val="visible"/>
                                      </p:to>
                                    </p:set>
                                    <p:anim calcmode="lin" valueType="num">
                                      <p:cBhvr additive="base">
                                        <p:cTn id="15" dur="500" fill="hold"/>
                                        <p:tgtEl>
                                          <p:spTgt spid="2460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60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3000"/>
                                  </p:stCondLst>
                                  <p:childTnLst>
                                    <p:set>
                                      <p:cBhvr>
                                        <p:cTn id="18" dur="1" fill="hold">
                                          <p:stCondLst>
                                            <p:cond delay="0"/>
                                          </p:stCondLst>
                                        </p:cTn>
                                        <p:tgtEl>
                                          <p:spTgt spid="24602">
                                            <p:txEl>
                                              <p:pRg st="3" end="3"/>
                                            </p:txEl>
                                          </p:spTgt>
                                        </p:tgtEl>
                                        <p:attrNameLst>
                                          <p:attrName>style.visibility</p:attrName>
                                        </p:attrNameLst>
                                      </p:cBhvr>
                                      <p:to>
                                        <p:strVal val="visible"/>
                                      </p:to>
                                    </p:set>
                                    <p:anim calcmode="lin" valueType="num">
                                      <p:cBhvr additive="base">
                                        <p:cTn id="19" dur="500" fill="hold"/>
                                        <p:tgtEl>
                                          <p:spTgt spid="2460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60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3000"/>
                                  </p:stCondLst>
                                  <p:childTnLst>
                                    <p:set>
                                      <p:cBhvr>
                                        <p:cTn id="22" dur="1" fill="hold">
                                          <p:stCondLst>
                                            <p:cond delay="0"/>
                                          </p:stCondLst>
                                        </p:cTn>
                                        <p:tgtEl>
                                          <p:spTgt spid="24602">
                                            <p:txEl>
                                              <p:pRg st="4" end="4"/>
                                            </p:txEl>
                                          </p:spTgt>
                                        </p:tgtEl>
                                        <p:attrNameLst>
                                          <p:attrName>style.visibility</p:attrName>
                                        </p:attrNameLst>
                                      </p:cBhvr>
                                      <p:to>
                                        <p:strVal val="visible"/>
                                      </p:to>
                                    </p:set>
                                    <p:anim calcmode="lin" valueType="num">
                                      <p:cBhvr additive="base">
                                        <p:cTn id="23" dur="500" fill="hold"/>
                                        <p:tgtEl>
                                          <p:spTgt spid="2460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60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2" grpId="0" build="p" autoUpdateAnimBg="0" advAuto="13000">
        <p:tmplLst>
          <p:tmpl lvl="1">
            <p:tnLst>
              <p:par>
                <p:cTn presetID="2" presetClass="entr" presetSubtype="8" fill="hold" nodeType="afterEffect">
                  <p:stCondLst>
                    <p:cond delay="13000"/>
                  </p:stCondLst>
                  <p:childTnLst>
                    <p:set>
                      <p:cBhvr>
                        <p:cTn dur="1" fill="hold">
                          <p:stCondLst>
                            <p:cond delay="0"/>
                          </p:stCondLst>
                        </p:cTn>
                        <p:tgtEl>
                          <p:spTgt spid="24602"/>
                        </p:tgtEl>
                        <p:attrNameLst>
                          <p:attrName>style.visibility</p:attrName>
                        </p:attrNameLst>
                      </p:cBhvr>
                      <p:to>
                        <p:strVal val="visible"/>
                      </p:to>
                    </p:set>
                    <p:anim calcmode="lin" valueType="num">
                      <p:cBhvr additive="base">
                        <p:cTn dur="500" fill="hold"/>
                        <p:tgtEl>
                          <p:spTgt spid="24602"/>
                        </p:tgtEl>
                        <p:attrNameLst>
                          <p:attrName>ppt_x</p:attrName>
                        </p:attrNameLst>
                      </p:cBhvr>
                      <p:tavLst>
                        <p:tav tm="0">
                          <p:val>
                            <p:strVal val="0-#ppt_w/2"/>
                          </p:val>
                        </p:tav>
                        <p:tav tm="100000">
                          <p:val>
                            <p:strVal val="#ppt_x"/>
                          </p:val>
                        </p:tav>
                      </p:tavLst>
                    </p:anim>
                    <p:anim calcmode="lin" valueType="num">
                      <p:cBhvr additive="base">
                        <p:cTn dur="500" fill="hold"/>
                        <p:tgtEl>
                          <p:spTgt spid="24602"/>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13000"/>
                  </p:stCondLst>
                  <p:childTnLst>
                    <p:set>
                      <p:cBhvr>
                        <p:cTn dur="1" fill="hold">
                          <p:stCondLst>
                            <p:cond delay="0"/>
                          </p:stCondLst>
                        </p:cTn>
                        <p:tgtEl>
                          <p:spTgt spid="24602"/>
                        </p:tgtEl>
                        <p:attrNameLst>
                          <p:attrName>style.visibility</p:attrName>
                        </p:attrNameLst>
                      </p:cBhvr>
                      <p:to>
                        <p:strVal val="visible"/>
                      </p:to>
                    </p:set>
                    <p:anim calcmode="lin" valueType="num">
                      <p:cBhvr additive="base">
                        <p:cTn dur="500" fill="hold"/>
                        <p:tgtEl>
                          <p:spTgt spid="24602"/>
                        </p:tgtEl>
                        <p:attrNameLst>
                          <p:attrName>ppt_x</p:attrName>
                        </p:attrNameLst>
                      </p:cBhvr>
                      <p:tavLst>
                        <p:tav tm="0">
                          <p:val>
                            <p:strVal val="0-#ppt_w/2"/>
                          </p:val>
                        </p:tav>
                        <p:tav tm="100000">
                          <p:val>
                            <p:strVal val="#ppt_x"/>
                          </p:val>
                        </p:tav>
                      </p:tavLst>
                    </p:anim>
                    <p:anim calcmode="lin" valueType="num">
                      <p:cBhvr additive="base">
                        <p:cTn dur="500" fill="hold"/>
                        <p:tgtEl>
                          <p:spTgt spid="24602"/>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13000"/>
                  </p:stCondLst>
                  <p:childTnLst>
                    <p:set>
                      <p:cBhvr>
                        <p:cTn dur="1" fill="hold">
                          <p:stCondLst>
                            <p:cond delay="0"/>
                          </p:stCondLst>
                        </p:cTn>
                        <p:tgtEl>
                          <p:spTgt spid="24602"/>
                        </p:tgtEl>
                        <p:attrNameLst>
                          <p:attrName>style.visibility</p:attrName>
                        </p:attrNameLst>
                      </p:cBhvr>
                      <p:to>
                        <p:strVal val="visible"/>
                      </p:to>
                    </p:set>
                    <p:anim calcmode="lin" valueType="num">
                      <p:cBhvr additive="base">
                        <p:cTn dur="500" fill="hold"/>
                        <p:tgtEl>
                          <p:spTgt spid="24602"/>
                        </p:tgtEl>
                        <p:attrNameLst>
                          <p:attrName>ppt_x</p:attrName>
                        </p:attrNameLst>
                      </p:cBhvr>
                      <p:tavLst>
                        <p:tav tm="0">
                          <p:val>
                            <p:strVal val="0-#ppt_w/2"/>
                          </p:val>
                        </p:tav>
                        <p:tav tm="100000">
                          <p:val>
                            <p:strVal val="#ppt_x"/>
                          </p:val>
                        </p:tav>
                      </p:tavLst>
                    </p:anim>
                    <p:anim calcmode="lin" valueType="num">
                      <p:cBhvr additive="base">
                        <p:cTn dur="500" fill="hold"/>
                        <p:tgtEl>
                          <p:spTgt spid="24602"/>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13000"/>
                  </p:stCondLst>
                  <p:childTnLst>
                    <p:set>
                      <p:cBhvr>
                        <p:cTn dur="1" fill="hold">
                          <p:stCondLst>
                            <p:cond delay="0"/>
                          </p:stCondLst>
                        </p:cTn>
                        <p:tgtEl>
                          <p:spTgt spid="24602"/>
                        </p:tgtEl>
                        <p:attrNameLst>
                          <p:attrName>style.visibility</p:attrName>
                        </p:attrNameLst>
                      </p:cBhvr>
                      <p:to>
                        <p:strVal val="visible"/>
                      </p:to>
                    </p:set>
                    <p:anim calcmode="lin" valueType="num">
                      <p:cBhvr additive="base">
                        <p:cTn dur="500" fill="hold"/>
                        <p:tgtEl>
                          <p:spTgt spid="24602"/>
                        </p:tgtEl>
                        <p:attrNameLst>
                          <p:attrName>ppt_x</p:attrName>
                        </p:attrNameLst>
                      </p:cBhvr>
                      <p:tavLst>
                        <p:tav tm="0">
                          <p:val>
                            <p:strVal val="0-#ppt_w/2"/>
                          </p:val>
                        </p:tav>
                        <p:tav tm="100000">
                          <p:val>
                            <p:strVal val="#ppt_x"/>
                          </p:val>
                        </p:tav>
                      </p:tavLst>
                    </p:anim>
                    <p:anim calcmode="lin" valueType="num">
                      <p:cBhvr additive="base">
                        <p:cTn dur="500" fill="hold"/>
                        <p:tgtEl>
                          <p:spTgt spid="24602"/>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13000"/>
                  </p:stCondLst>
                  <p:childTnLst>
                    <p:set>
                      <p:cBhvr>
                        <p:cTn dur="1" fill="hold">
                          <p:stCondLst>
                            <p:cond delay="0"/>
                          </p:stCondLst>
                        </p:cTn>
                        <p:tgtEl>
                          <p:spTgt spid="24602"/>
                        </p:tgtEl>
                        <p:attrNameLst>
                          <p:attrName>style.visibility</p:attrName>
                        </p:attrNameLst>
                      </p:cBhvr>
                      <p:to>
                        <p:strVal val="visible"/>
                      </p:to>
                    </p:set>
                    <p:anim calcmode="lin" valueType="num">
                      <p:cBhvr additive="base">
                        <p:cTn dur="500" fill="hold"/>
                        <p:tgtEl>
                          <p:spTgt spid="24602"/>
                        </p:tgtEl>
                        <p:attrNameLst>
                          <p:attrName>ppt_x</p:attrName>
                        </p:attrNameLst>
                      </p:cBhvr>
                      <p:tavLst>
                        <p:tav tm="0">
                          <p:val>
                            <p:strVal val="0-#ppt_w/2"/>
                          </p:val>
                        </p:tav>
                        <p:tav tm="100000">
                          <p:val>
                            <p:strVal val="#ppt_x"/>
                          </p:val>
                        </p:tav>
                      </p:tavLst>
                    </p:anim>
                    <p:anim calcmode="lin" valueType="num">
                      <p:cBhvr additive="base">
                        <p:cTn dur="500" fill="hold"/>
                        <p:tgtEl>
                          <p:spTgt spid="24602"/>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www.explorehealthcareers.org/en/Field.18.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mcg.edu/ahec/healthworkforce/healthcaree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areervoyages.gov/healthcare-nursing.cfm" TargetMode="External"/><Relationship Id="rId5" Type="http://schemas.openxmlformats.org/officeDocument/2006/relationships/hyperlink" Target="http://science.education.nih.gov/lifeworks.nsf/feature/index.htm" TargetMode="External"/><Relationship Id="rId4" Type="http://schemas.openxmlformats.org/officeDocument/2006/relationships/hyperlink" Target="http://www.explorehealthcareers.org/en/Index.asp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36576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051" name="Rectangle 2"/>
          <p:cNvSpPr>
            <a:spLocks noGrp="1" noChangeArrowheads="1"/>
          </p:cNvSpPr>
          <p:nvPr>
            <p:ph type="ctrTitle"/>
          </p:nvPr>
        </p:nvSpPr>
        <p:spPr>
          <a:xfrm>
            <a:off x="0" y="400050"/>
            <a:ext cx="9144000" cy="3200400"/>
          </a:xfrm>
        </p:spPr>
        <p:txBody>
          <a:bodyPr/>
          <a:lstStyle/>
          <a:p>
            <a:pPr eaLnBrk="1" hangingPunct="1"/>
            <a:r>
              <a:rPr lang="en-US" sz="8000" smtClean="0">
                <a:solidFill>
                  <a:schemeClr val="bg1"/>
                </a:solidFill>
                <a:latin typeface="Arial Black" pitchFamily="34" charset="0"/>
              </a:rPr>
              <a:t>Everywhere </a:t>
            </a:r>
            <a:br>
              <a:rPr lang="en-US" sz="8000" smtClean="0">
                <a:solidFill>
                  <a:schemeClr val="bg1"/>
                </a:solidFill>
                <a:latin typeface="Arial Black" pitchFamily="34" charset="0"/>
              </a:rPr>
            </a:br>
            <a:r>
              <a:rPr lang="en-US" sz="8000" smtClean="0">
                <a:solidFill>
                  <a:schemeClr val="bg1"/>
                </a:solidFill>
                <a:latin typeface="Arial Black" pitchFamily="34" charset="0"/>
              </a:rPr>
              <a:t>you look</a:t>
            </a:r>
          </a:p>
        </p:txBody>
      </p:sp>
      <p:sp>
        <p:nvSpPr>
          <p:cNvPr id="2052" name="Rectangle 3"/>
          <p:cNvSpPr>
            <a:spLocks noGrp="1" noChangeArrowheads="1"/>
          </p:cNvSpPr>
          <p:nvPr>
            <p:ph type="subTitle" idx="1"/>
          </p:nvPr>
        </p:nvSpPr>
        <p:spPr>
          <a:xfrm>
            <a:off x="0" y="3657600"/>
            <a:ext cx="8737600" cy="1905000"/>
          </a:xfrm>
        </p:spPr>
        <p:txBody>
          <a:bodyPr/>
          <a:lstStyle/>
          <a:p>
            <a:pPr eaLnBrk="1" hangingPunct="1"/>
            <a:r>
              <a:rPr lang="en-US" sz="5400" smtClean="0">
                <a:latin typeface="MS Mincho" pitchFamily="49" charset="-128"/>
              </a:rPr>
              <a:t>Health Science </a:t>
            </a:r>
            <a:br>
              <a:rPr lang="en-US" sz="5400" smtClean="0">
                <a:latin typeface="MS Mincho" pitchFamily="49" charset="-128"/>
              </a:rPr>
            </a:br>
            <a:r>
              <a:rPr lang="en-US" sz="5400" smtClean="0">
                <a:latin typeface="MS Mincho" pitchFamily="49" charset="-128"/>
              </a:rPr>
              <a:t>touches your life</a:t>
            </a:r>
          </a:p>
        </p:txBody>
      </p:sp>
      <p:pic>
        <p:nvPicPr>
          <p:cNvPr id="2053" name="Picture 9" descr="header1"/>
          <p:cNvPicPr>
            <a:picLocks noChangeAspect="1" noChangeArrowheads="1"/>
          </p:cNvPicPr>
          <p:nvPr/>
        </p:nvPicPr>
        <p:blipFill>
          <a:blip r:embed="rId3" cstate="print"/>
          <a:srcRect/>
          <a:stretch>
            <a:fillRect/>
          </a:stretch>
        </p:blipFill>
        <p:spPr bwMode="auto">
          <a:xfrm>
            <a:off x="2362200" y="5410200"/>
            <a:ext cx="4343400" cy="1447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0" y="0"/>
            <a:ext cx="9144000" cy="1371600"/>
          </a:xfrm>
          <a:prstGeom prst="rect">
            <a:avLst/>
          </a:prstGeom>
          <a:solidFill>
            <a:srgbClr val="E4F13B"/>
          </a:solidFill>
          <a:ln w="9525">
            <a:no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914400" y="0"/>
            <a:ext cx="7772400" cy="1524000"/>
          </a:xfrm>
        </p:spPr>
        <p:txBody>
          <a:bodyPr/>
          <a:lstStyle/>
          <a:p>
            <a:pPr eaLnBrk="1" hangingPunct="1"/>
            <a:r>
              <a:rPr lang="en-US" sz="4800" dirty="0" smtClean="0">
                <a:solidFill>
                  <a:schemeClr val="bg1"/>
                </a:solidFill>
              </a:rPr>
              <a:t>Environmental Support Services</a:t>
            </a:r>
          </a:p>
        </p:txBody>
      </p:sp>
      <p:sp>
        <p:nvSpPr>
          <p:cNvPr id="11268" name="Text Box 4"/>
          <p:cNvSpPr txBox="1">
            <a:spLocks noChangeArrowheads="1"/>
          </p:cNvSpPr>
          <p:nvPr/>
        </p:nvSpPr>
        <p:spPr bwMode="auto">
          <a:xfrm>
            <a:off x="304800" y="1600200"/>
            <a:ext cx="8839200" cy="2528888"/>
          </a:xfrm>
          <a:prstGeom prst="rect">
            <a:avLst/>
          </a:prstGeom>
          <a:noFill/>
          <a:ln w="9525">
            <a:noFill/>
            <a:miter lim="800000"/>
            <a:headEnd/>
            <a:tailEnd/>
          </a:ln>
        </p:spPr>
        <p:txBody>
          <a:bodyPr>
            <a:spAutoFit/>
          </a:bodyPr>
          <a:lstStyle/>
          <a:p>
            <a:pPr>
              <a:spcBef>
                <a:spcPct val="50000"/>
              </a:spcBef>
            </a:pPr>
            <a:r>
              <a:rPr lang="en-US" sz="3200" dirty="0"/>
              <a:t>Careers in the support services provide a therapeutic environment for the delivery of health care.  Career opportunities range from entry level to management including technical and professional careers.</a:t>
            </a:r>
          </a:p>
        </p:txBody>
      </p:sp>
      <p:pic>
        <p:nvPicPr>
          <p:cNvPr id="11269" name="Picture 5" descr="15607286"/>
          <p:cNvPicPr>
            <a:picLocks noChangeAspect="1" noChangeArrowheads="1"/>
          </p:cNvPicPr>
          <p:nvPr/>
        </p:nvPicPr>
        <p:blipFill>
          <a:blip r:embed="rId2" cstate="print"/>
          <a:srcRect/>
          <a:stretch>
            <a:fillRect/>
          </a:stretch>
        </p:blipFill>
        <p:spPr bwMode="auto">
          <a:xfrm>
            <a:off x="2895600" y="4618038"/>
            <a:ext cx="3200400" cy="1852612"/>
          </a:xfrm>
          <a:prstGeom prst="rect">
            <a:avLst/>
          </a:prstGeom>
          <a:noFill/>
          <a:ln w="9525">
            <a:noFill/>
            <a:miter lim="800000"/>
            <a:headEnd/>
            <a:tailEnd/>
          </a:ln>
        </p:spPr>
      </p:pic>
      <p:pic>
        <p:nvPicPr>
          <p:cNvPr id="11270" name="Picture 6" descr="7620039"/>
          <p:cNvPicPr>
            <a:picLocks noChangeAspect="1" noChangeArrowheads="1"/>
          </p:cNvPicPr>
          <p:nvPr/>
        </p:nvPicPr>
        <p:blipFill>
          <a:blip r:embed="rId3" cstate="print"/>
          <a:srcRect/>
          <a:stretch>
            <a:fillRect/>
          </a:stretch>
        </p:blipFill>
        <p:spPr bwMode="auto">
          <a:xfrm>
            <a:off x="6096000" y="4610100"/>
            <a:ext cx="3048000" cy="1828800"/>
          </a:xfrm>
          <a:prstGeom prst="rect">
            <a:avLst/>
          </a:prstGeom>
          <a:noFill/>
          <a:ln w="9525">
            <a:noFill/>
            <a:miter lim="800000"/>
            <a:headEnd/>
            <a:tailEnd/>
          </a:ln>
        </p:spPr>
      </p:pic>
      <p:pic>
        <p:nvPicPr>
          <p:cNvPr id="11271" name="Picture 7" descr="19085390"/>
          <p:cNvPicPr>
            <a:picLocks noChangeAspect="1" noChangeArrowheads="1"/>
          </p:cNvPicPr>
          <p:nvPr/>
        </p:nvPicPr>
        <p:blipFill>
          <a:blip r:embed="rId4" cstate="print"/>
          <a:srcRect/>
          <a:stretch>
            <a:fillRect/>
          </a:stretch>
        </p:blipFill>
        <p:spPr bwMode="auto">
          <a:xfrm>
            <a:off x="0" y="4622800"/>
            <a:ext cx="2895600" cy="18764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ChangeArrowheads="1"/>
          </p:cNvSpPr>
          <p:nvPr/>
        </p:nvSpPr>
        <p:spPr bwMode="auto">
          <a:xfrm>
            <a:off x="0" y="0"/>
            <a:ext cx="9144000" cy="1524000"/>
          </a:xfrm>
          <a:prstGeom prst="rect">
            <a:avLst/>
          </a:prstGeom>
          <a:solidFill>
            <a:srgbClr val="D84D16"/>
          </a:solidFill>
          <a:ln w="9525">
            <a:noFill/>
            <a:miter lim="800000"/>
            <a:headEnd/>
            <a:tailEnd/>
          </a:ln>
        </p:spPr>
        <p:txBody>
          <a:bodyPr wrap="none" anchor="ctr"/>
          <a:lstStyle/>
          <a:p>
            <a:endParaRPr lang="en-US"/>
          </a:p>
        </p:txBody>
      </p:sp>
      <p:sp>
        <p:nvSpPr>
          <p:cNvPr id="12291" name="Rectangle 2"/>
          <p:cNvSpPr>
            <a:spLocks noGrp="1" noChangeArrowheads="1"/>
          </p:cNvSpPr>
          <p:nvPr>
            <p:ph type="title"/>
          </p:nvPr>
        </p:nvSpPr>
        <p:spPr>
          <a:xfrm>
            <a:off x="457200" y="0"/>
            <a:ext cx="8229600" cy="1417638"/>
          </a:xfrm>
        </p:spPr>
        <p:txBody>
          <a:bodyPr/>
          <a:lstStyle/>
          <a:p>
            <a:pPr eaLnBrk="1" hangingPunct="1"/>
            <a:r>
              <a:rPr lang="en-US" smtClean="0">
                <a:solidFill>
                  <a:schemeClr val="bg1"/>
                </a:solidFill>
              </a:rPr>
              <a:t>Biotechnology Research and Development</a:t>
            </a:r>
          </a:p>
        </p:txBody>
      </p:sp>
      <p:sp>
        <p:nvSpPr>
          <p:cNvPr id="12292" name="Text Box 4"/>
          <p:cNvSpPr txBox="1">
            <a:spLocks noChangeArrowheads="1"/>
          </p:cNvSpPr>
          <p:nvPr/>
        </p:nvSpPr>
        <p:spPr bwMode="auto">
          <a:xfrm>
            <a:off x="1279525" y="4151313"/>
            <a:ext cx="5349875" cy="366712"/>
          </a:xfrm>
          <a:prstGeom prst="rect">
            <a:avLst/>
          </a:prstGeom>
          <a:noFill/>
          <a:ln w="9525">
            <a:noFill/>
            <a:miter lim="800000"/>
            <a:headEnd/>
            <a:tailEnd/>
          </a:ln>
        </p:spPr>
        <p:txBody>
          <a:bodyPr>
            <a:spAutoFit/>
          </a:bodyPr>
          <a:lstStyle/>
          <a:p>
            <a:endParaRPr lang="en-US"/>
          </a:p>
        </p:txBody>
      </p:sp>
      <p:sp>
        <p:nvSpPr>
          <p:cNvPr id="12293" name="Text Box 5"/>
          <p:cNvSpPr txBox="1">
            <a:spLocks noChangeArrowheads="1"/>
          </p:cNvSpPr>
          <p:nvPr/>
        </p:nvSpPr>
        <p:spPr bwMode="auto">
          <a:xfrm>
            <a:off x="228600" y="3886200"/>
            <a:ext cx="8915400" cy="2740025"/>
          </a:xfrm>
          <a:prstGeom prst="rect">
            <a:avLst/>
          </a:prstGeom>
          <a:noFill/>
          <a:ln w="9525">
            <a:noFill/>
            <a:miter lim="800000"/>
            <a:headEnd/>
            <a:tailEnd/>
          </a:ln>
        </p:spPr>
        <p:txBody>
          <a:bodyPr>
            <a:spAutoFit/>
          </a:bodyPr>
          <a:lstStyle/>
          <a:p>
            <a:r>
              <a:rPr lang="en-US" sz="2900" dirty="0"/>
              <a:t>Careers in the biotechnology research and development pathway involve bioscience research and development as it applies to human health.  These are scientists who may study diseases to discover new treatments, invent medical devices or improve the accuracy of diagnostic tests.</a:t>
            </a:r>
          </a:p>
        </p:txBody>
      </p:sp>
      <p:pic>
        <p:nvPicPr>
          <p:cNvPr id="12294" name="Picture 6" descr="1368394"/>
          <p:cNvPicPr>
            <a:picLocks noChangeAspect="1" noChangeArrowheads="1"/>
          </p:cNvPicPr>
          <p:nvPr/>
        </p:nvPicPr>
        <p:blipFill>
          <a:blip r:embed="rId2" cstate="print"/>
          <a:srcRect/>
          <a:stretch>
            <a:fillRect/>
          </a:stretch>
        </p:blipFill>
        <p:spPr bwMode="auto">
          <a:xfrm>
            <a:off x="457200" y="1676400"/>
            <a:ext cx="2971800" cy="2003425"/>
          </a:xfrm>
          <a:prstGeom prst="rect">
            <a:avLst/>
          </a:prstGeom>
          <a:noFill/>
          <a:ln w="9525">
            <a:noFill/>
            <a:miter lim="800000"/>
            <a:headEnd/>
            <a:tailEnd/>
          </a:ln>
        </p:spPr>
      </p:pic>
      <p:pic>
        <p:nvPicPr>
          <p:cNvPr id="12295" name="Picture 7" descr="19122526"/>
          <p:cNvPicPr>
            <a:picLocks noChangeAspect="1" noChangeArrowheads="1"/>
          </p:cNvPicPr>
          <p:nvPr/>
        </p:nvPicPr>
        <p:blipFill>
          <a:blip r:embed="rId3" cstate="print"/>
          <a:srcRect/>
          <a:stretch>
            <a:fillRect/>
          </a:stretch>
        </p:blipFill>
        <p:spPr bwMode="auto">
          <a:xfrm>
            <a:off x="5791200" y="1752600"/>
            <a:ext cx="2667000" cy="1981200"/>
          </a:xfrm>
          <a:prstGeom prst="rect">
            <a:avLst/>
          </a:prstGeom>
          <a:noFill/>
          <a:ln w="9525">
            <a:noFill/>
            <a:miter lim="800000"/>
            <a:headEnd/>
            <a:tailEnd/>
          </a:ln>
        </p:spPr>
      </p:pic>
      <p:pic>
        <p:nvPicPr>
          <p:cNvPr id="12296" name="Picture 9" descr="19085012"/>
          <p:cNvPicPr>
            <a:picLocks noChangeAspect="1" noChangeArrowheads="1"/>
          </p:cNvPicPr>
          <p:nvPr/>
        </p:nvPicPr>
        <p:blipFill>
          <a:blip r:embed="rId4" cstate="print"/>
          <a:srcRect/>
          <a:stretch>
            <a:fillRect/>
          </a:stretch>
        </p:blipFill>
        <p:spPr bwMode="auto">
          <a:xfrm>
            <a:off x="3810000" y="1600200"/>
            <a:ext cx="1470025" cy="2209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Rectangle 2"/>
          <p:cNvSpPr>
            <a:spLocks noGrp="1" noChangeArrowheads="1"/>
          </p:cNvSpPr>
          <p:nvPr>
            <p:ph type="title"/>
          </p:nvPr>
        </p:nvSpPr>
        <p:spPr/>
        <p:txBody>
          <a:bodyPr/>
          <a:lstStyle/>
          <a:p>
            <a:pPr eaLnBrk="1" hangingPunct="1"/>
            <a:r>
              <a:rPr lang="en-US" smtClean="0"/>
              <a:t>The Future…</a:t>
            </a:r>
          </a:p>
        </p:txBody>
      </p:sp>
      <p:sp>
        <p:nvSpPr>
          <p:cNvPr id="14340" name="Rectangle 3"/>
          <p:cNvSpPr>
            <a:spLocks noGrp="1" noChangeArrowheads="1"/>
          </p:cNvSpPr>
          <p:nvPr>
            <p:ph type="body" idx="1"/>
          </p:nvPr>
        </p:nvSpPr>
        <p:spPr/>
        <p:txBody>
          <a:bodyPr/>
          <a:lstStyle/>
          <a:p>
            <a:pPr eaLnBrk="1" hangingPunct="1"/>
            <a:r>
              <a:rPr lang="en-US" smtClean="0"/>
              <a:t>Health science will bring better health care</a:t>
            </a:r>
          </a:p>
          <a:p>
            <a:pPr eaLnBrk="1" hangingPunct="1"/>
            <a:r>
              <a:rPr lang="en-US" smtClean="0"/>
              <a:t>Outstanding employment opportunities</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Secondary Education</a:t>
            </a:r>
          </a:p>
        </p:txBody>
      </p:sp>
      <p:sp>
        <p:nvSpPr>
          <p:cNvPr id="8195" name="Rectangle 3"/>
          <p:cNvSpPr>
            <a:spLocks noGrp="1" noChangeArrowheads="1"/>
          </p:cNvSpPr>
          <p:nvPr>
            <p:ph type="body" idx="1"/>
          </p:nvPr>
        </p:nvSpPr>
        <p:spPr/>
        <p:txBody>
          <a:bodyPr/>
          <a:lstStyle/>
          <a:p>
            <a:r>
              <a:rPr lang="en-US"/>
              <a:t>Refers to basic preparation in high school </a:t>
            </a:r>
          </a:p>
          <a:p>
            <a:r>
              <a:rPr lang="en-US"/>
              <a:t>Includes the sciences, social studies, English, and math</a:t>
            </a:r>
          </a:p>
          <a:p>
            <a:r>
              <a:rPr lang="en-US"/>
              <a:t>Keyboarding and computer skills are necessary </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Post-secondary</a:t>
            </a:r>
          </a:p>
        </p:txBody>
      </p:sp>
      <p:sp>
        <p:nvSpPr>
          <p:cNvPr id="10243" name="Rectangle 3"/>
          <p:cNvSpPr>
            <a:spLocks noGrp="1" noChangeArrowheads="1"/>
          </p:cNvSpPr>
          <p:nvPr>
            <p:ph type="body" idx="1"/>
          </p:nvPr>
        </p:nvSpPr>
        <p:spPr/>
        <p:txBody>
          <a:bodyPr/>
          <a:lstStyle/>
          <a:p>
            <a:r>
              <a:rPr lang="en-US"/>
              <a:t>Education received after gradation from high school</a:t>
            </a:r>
          </a:p>
          <a:p>
            <a:r>
              <a:rPr lang="en-US"/>
              <a:t>Includes education in technical schools, community colleges, and universities</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On the Job Training</a:t>
            </a:r>
            <a:endParaRPr lang="en-US" sz="4800" b="1" dirty="0"/>
          </a:p>
        </p:txBody>
      </p:sp>
      <p:sp>
        <p:nvSpPr>
          <p:cNvPr id="3" name="Content Placeholder 2"/>
          <p:cNvSpPr>
            <a:spLocks noGrp="1"/>
          </p:cNvSpPr>
          <p:nvPr>
            <p:ph idx="1"/>
          </p:nvPr>
        </p:nvSpPr>
        <p:spPr>
          <a:xfrm>
            <a:off x="1173163" y="1295400"/>
            <a:ext cx="7772400" cy="4800600"/>
          </a:xfrm>
        </p:spPr>
        <p:txBody>
          <a:bodyPr/>
          <a:lstStyle/>
          <a:p>
            <a:r>
              <a:rPr lang="en-US" dirty="0" smtClean="0">
                <a:latin typeface="Aharoni" pitchFamily="2" charset="-79"/>
                <a:cs typeface="Aharoni" pitchFamily="2" charset="-79"/>
              </a:rPr>
              <a:t>Employee training </a:t>
            </a:r>
            <a:r>
              <a:rPr lang="en-US" dirty="0" smtClean="0">
                <a:solidFill>
                  <a:schemeClr val="tx1">
                    <a:lumMod val="75000"/>
                    <a:lumOff val="25000"/>
                  </a:schemeClr>
                </a:solidFill>
                <a:latin typeface="Aharoni" pitchFamily="2" charset="-79"/>
                <a:cs typeface="Aharoni" pitchFamily="2" charset="-79"/>
              </a:rPr>
              <a:t>at the place of work while he or she is doing the actual job. </a:t>
            </a:r>
          </a:p>
          <a:p>
            <a:r>
              <a:rPr lang="en-US" dirty="0" smtClean="0">
                <a:solidFill>
                  <a:schemeClr val="tx1">
                    <a:lumMod val="75000"/>
                    <a:lumOff val="25000"/>
                  </a:schemeClr>
                </a:solidFill>
                <a:latin typeface="Aharoni" pitchFamily="2" charset="-79"/>
                <a:cs typeface="Aharoni" pitchFamily="2" charset="-79"/>
              </a:rPr>
              <a:t>Usually a professional trainer or sometimes an experienced employee serves as the course instructor using hands-on training often supported by formal classroom training.</a:t>
            </a:r>
            <a:r>
              <a:rPr lang="en-US" dirty="0" smtClean="0"/>
              <a:t/>
            </a:r>
            <a:br>
              <a:rPr lang="en-US" dirty="0" smtClean="0"/>
            </a:br>
            <a:r>
              <a:rPr lang="en-US" dirty="0" smtClean="0"/>
              <a:t/>
            </a:r>
            <a:br>
              <a:rPr lang="en-US" dirty="0" smtClean="0"/>
            </a:br>
            <a:endParaRPr lang="en-US"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73163" y="457200"/>
            <a:ext cx="7772400" cy="1371600"/>
          </a:xfrm>
        </p:spPr>
        <p:txBody>
          <a:bodyPr/>
          <a:lstStyle/>
          <a:p>
            <a:r>
              <a:rPr lang="en-US"/>
              <a:t>  </a:t>
            </a:r>
          </a:p>
        </p:txBody>
      </p:sp>
      <p:sp>
        <p:nvSpPr>
          <p:cNvPr id="7171" name="Rectangle 3"/>
          <p:cNvSpPr>
            <a:spLocks noGrp="1" noChangeArrowheads="1"/>
          </p:cNvSpPr>
          <p:nvPr>
            <p:ph type="body" idx="1"/>
          </p:nvPr>
        </p:nvSpPr>
        <p:spPr/>
        <p:txBody>
          <a:bodyPr/>
          <a:lstStyle/>
          <a:p>
            <a:r>
              <a:rPr lang="en-US"/>
              <a:t>Depend on many factors</a:t>
            </a:r>
          </a:p>
          <a:p>
            <a:r>
              <a:rPr lang="en-US"/>
              <a:t>Can vary from state to state</a:t>
            </a:r>
          </a:p>
          <a:p>
            <a:r>
              <a:rPr lang="en-US"/>
              <a:t>Some basic standards do exist</a:t>
            </a:r>
          </a:p>
        </p:txBody>
      </p:sp>
      <p:sp>
        <p:nvSpPr>
          <p:cNvPr id="7173" name="Rectangle 5"/>
          <p:cNvSpPr>
            <a:spLocks noChangeArrowheads="1"/>
          </p:cNvSpPr>
          <p:nvPr/>
        </p:nvSpPr>
        <p:spPr bwMode="auto">
          <a:xfrm>
            <a:off x="990600" y="457200"/>
            <a:ext cx="7467600" cy="1006475"/>
          </a:xfrm>
          <a:prstGeom prst="rect">
            <a:avLst/>
          </a:prstGeom>
          <a:noFill/>
          <a:ln w="9525">
            <a:noFill/>
            <a:miter lim="800000"/>
            <a:headEnd/>
            <a:tailEnd/>
          </a:ln>
          <a:effectLst/>
        </p:spPr>
        <p:txBody>
          <a:bodyPr>
            <a:spAutoFit/>
          </a:bodyPr>
          <a:lstStyle/>
          <a:p>
            <a:r>
              <a:rPr kumimoji="1" lang="en-US" sz="3600">
                <a:solidFill>
                  <a:schemeClr val="tx2"/>
                </a:solidFill>
              </a:rPr>
              <a:t>EDUCATIONAL REQUIREMENTS</a:t>
            </a:r>
            <a:r>
              <a:rPr kumimoji="1" lang="en-US">
                <a:solidFill>
                  <a:schemeClr val="tx2"/>
                </a:solidFill>
              </a:rPr>
              <a:t/>
            </a:r>
            <a:br>
              <a:rPr kumimoji="1" lang="en-US">
                <a:solidFill>
                  <a:schemeClr val="tx2"/>
                </a:solidFill>
              </a:rPr>
            </a:br>
            <a:endParaRPr kumimoji="1" lang="en-US">
              <a:solidFill>
                <a:schemeClr val="tx2"/>
              </a:solidFill>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TYPES OF DEGREES</a:t>
            </a:r>
          </a:p>
        </p:txBody>
      </p:sp>
      <p:sp>
        <p:nvSpPr>
          <p:cNvPr id="11267" name="Rectangle 3"/>
          <p:cNvSpPr>
            <a:spLocks noGrp="1" noChangeArrowheads="1"/>
          </p:cNvSpPr>
          <p:nvPr>
            <p:ph type="body" idx="1"/>
          </p:nvPr>
        </p:nvSpPr>
        <p:spPr/>
        <p:txBody>
          <a:bodyPr/>
          <a:lstStyle/>
          <a:p>
            <a:r>
              <a:rPr lang="en-US"/>
              <a:t>Associate</a:t>
            </a:r>
          </a:p>
          <a:p>
            <a:r>
              <a:rPr lang="en-US"/>
              <a:t>Bachelor’s</a:t>
            </a:r>
          </a:p>
          <a:p>
            <a:r>
              <a:rPr lang="en-US"/>
              <a:t>Master’s</a:t>
            </a:r>
          </a:p>
          <a:p>
            <a:r>
              <a:rPr lang="en-US"/>
              <a:t>Doctoral</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ASSOCIATE</a:t>
            </a:r>
          </a:p>
        </p:txBody>
      </p:sp>
      <p:sp>
        <p:nvSpPr>
          <p:cNvPr id="12291" name="Rectangle 3"/>
          <p:cNvSpPr>
            <a:spLocks noGrp="1" noChangeArrowheads="1"/>
          </p:cNvSpPr>
          <p:nvPr>
            <p:ph type="body" idx="1"/>
          </p:nvPr>
        </p:nvSpPr>
        <p:spPr/>
        <p:txBody>
          <a:bodyPr/>
          <a:lstStyle/>
          <a:p>
            <a:r>
              <a:rPr lang="en-US"/>
              <a:t>Awarded by technical or community colleges</a:t>
            </a:r>
          </a:p>
          <a:p>
            <a:r>
              <a:rPr lang="en-US"/>
              <a:t>Requires completion of prescribed two-year course of study</a:t>
            </a:r>
          </a:p>
          <a:p>
            <a:endParaRPr lang="en-US"/>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BACHELOR’S</a:t>
            </a:r>
          </a:p>
        </p:txBody>
      </p:sp>
      <p:sp>
        <p:nvSpPr>
          <p:cNvPr id="14339" name="Rectangle 3"/>
          <p:cNvSpPr>
            <a:spLocks noGrp="1" noChangeArrowheads="1"/>
          </p:cNvSpPr>
          <p:nvPr>
            <p:ph type="body" idx="1"/>
          </p:nvPr>
        </p:nvSpPr>
        <p:spPr/>
        <p:txBody>
          <a:bodyPr/>
          <a:lstStyle/>
          <a:p>
            <a:r>
              <a:rPr lang="en-US"/>
              <a:t>Awarded by college or university</a:t>
            </a:r>
          </a:p>
          <a:p>
            <a:r>
              <a:rPr lang="en-US"/>
              <a:t>Requires completion of prescribed course of study that usually lasts for four or more years</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14800" y="0"/>
            <a:ext cx="4724400" cy="1771650"/>
          </a:xfrm>
        </p:spPr>
        <p:txBody>
          <a:bodyPr/>
          <a:lstStyle/>
          <a:p>
            <a:pPr algn="ctr" eaLnBrk="1" hangingPunct="1"/>
            <a:r>
              <a:rPr lang="en-US" sz="4800" dirty="0" smtClean="0">
                <a:solidFill>
                  <a:srgbClr val="002060"/>
                </a:solidFill>
              </a:rPr>
              <a:t>Stop and look around…</a:t>
            </a:r>
          </a:p>
        </p:txBody>
      </p:sp>
      <p:sp>
        <p:nvSpPr>
          <p:cNvPr id="3075" name="Text Box 6"/>
          <p:cNvSpPr txBox="1">
            <a:spLocks noChangeArrowheads="1"/>
          </p:cNvSpPr>
          <p:nvPr/>
        </p:nvSpPr>
        <p:spPr bwMode="auto">
          <a:xfrm>
            <a:off x="3962400" y="1828800"/>
            <a:ext cx="4978400" cy="4031873"/>
          </a:xfrm>
          <a:prstGeom prst="rect">
            <a:avLst/>
          </a:prstGeom>
          <a:noFill/>
          <a:ln w="9525">
            <a:noFill/>
            <a:miter lim="800000"/>
            <a:headEnd/>
            <a:tailEnd/>
          </a:ln>
        </p:spPr>
        <p:txBody>
          <a:bodyPr>
            <a:spAutoFit/>
          </a:bodyPr>
          <a:lstStyle/>
          <a:p>
            <a:r>
              <a:rPr lang="en-US" sz="3200" dirty="0">
                <a:ln>
                  <a:solidFill>
                    <a:sysClr val="windowText" lastClr="000000"/>
                  </a:solidFill>
                </a:ln>
                <a:solidFill>
                  <a:srgbClr val="002060"/>
                </a:solidFill>
              </a:rPr>
              <a:t>Chances are you have been to the doctor or dentist lately.  Your grandmother may have recently stayed in the hospital.  New developments in biotechnology may have affected the food you ate for breakfast today.</a:t>
            </a:r>
          </a:p>
        </p:txBody>
      </p:sp>
      <p:pic>
        <p:nvPicPr>
          <p:cNvPr id="3076" name="Picture 8"/>
          <p:cNvPicPr>
            <a:picLocks noChangeAspect="1" noChangeArrowheads="1"/>
          </p:cNvPicPr>
          <p:nvPr/>
        </p:nvPicPr>
        <p:blipFill>
          <a:blip r:embed="rId2" cstate="print"/>
          <a:srcRect/>
          <a:stretch>
            <a:fillRect/>
          </a:stretch>
        </p:blipFill>
        <p:spPr bwMode="auto">
          <a:xfrm>
            <a:off x="0" y="0"/>
            <a:ext cx="39624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MASTER’S</a:t>
            </a:r>
          </a:p>
        </p:txBody>
      </p:sp>
      <p:sp>
        <p:nvSpPr>
          <p:cNvPr id="15363" name="Rectangle 3"/>
          <p:cNvSpPr>
            <a:spLocks noGrp="1" noChangeArrowheads="1"/>
          </p:cNvSpPr>
          <p:nvPr>
            <p:ph type="body" idx="1"/>
          </p:nvPr>
        </p:nvSpPr>
        <p:spPr/>
        <p:txBody>
          <a:bodyPr/>
          <a:lstStyle/>
          <a:p>
            <a:r>
              <a:rPr lang="en-US"/>
              <a:t>Awarded by college or university</a:t>
            </a:r>
          </a:p>
          <a:p>
            <a:r>
              <a:rPr lang="en-US"/>
              <a:t>Requires completion of one or more years beyond a bachelor’s degree</a:t>
            </a:r>
          </a:p>
          <a:p>
            <a:endParaRPr lang="en-US"/>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DOCTORATE</a:t>
            </a:r>
          </a:p>
        </p:txBody>
      </p:sp>
      <p:sp>
        <p:nvSpPr>
          <p:cNvPr id="16387" name="Rectangle 3"/>
          <p:cNvSpPr>
            <a:spLocks noGrp="1" noChangeArrowheads="1"/>
          </p:cNvSpPr>
          <p:nvPr>
            <p:ph type="body" idx="1"/>
          </p:nvPr>
        </p:nvSpPr>
        <p:spPr/>
        <p:txBody>
          <a:bodyPr/>
          <a:lstStyle/>
          <a:p>
            <a:r>
              <a:rPr lang="en-US" dirty="0"/>
              <a:t>Awarded by college or university</a:t>
            </a:r>
          </a:p>
          <a:p>
            <a:r>
              <a:rPr lang="en-US" dirty="0"/>
              <a:t>Requires completion of two or more years beyond a bachelor’s or master’s degree</a:t>
            </a:r>
          </a:p>
          <a:p>
            <a:r>
              <a:rPr lang="en-US" dirty="0"/>
              <a:t>Some require four to six years of additional study</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Education</a:t>
            </a:r>
            <a:endParaRPr lang="en-US" dirty="0"/>
          </a:p>
        </p:txBody>
      </p:sp>
      <p:sp>
        <p:nvSpPr>
          <p:cNvPr id="3" name="Content Placeholder 2"/>
          <p:cNvSpPr>
            <a:spLocks noGrp="1"/>
          </p:cNvSpPr>
          <p:nvPr>
            <p:ph idx="1"/>
          </p:nvPr>
        </p:nvSpPr>
        <p:spPr>
          <a:xfrm>
            <a:off x="1173163" y="1828800"/>
            <a:ext cx="7772400" cy="4267200"/>
          </a:xfrm>
        </p:spPr>
        <p:txBody>
          <a:bodyPr/>
          <a:lstStyle/>
          <a:p>
            <a:r>
              <a:rPr lang="en-US" dirty="0" smtClean="0"/>
              <a:t>Continuing education means the variety of forms of learning experiences, including, but not limited to, lectures, conferences, seminars, workshops, grand rounds, video conferencing, and distant learning technologies after adults have left the formal education system.</a:t>
            </a:r>
            <a:endParaRPr lang="en-US"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r>
              <a:rPr lang="en-US"/>
              <a:t>CERTIFICATION, REGISTRATION, LICENSURE </a:t>
            </a:r>
          </a:p>
        </p:txBody>
      </p:sp>
      <p:sp>
        <p:nvSpPr>
          <p:cNvPr id="17411" name="Rectangle 3"/>
          <p:cNvSpPr>
            <a:spLocks noGrp="1" noChangeArrowheads="1"/>
          </p:cNvSpPr>
          <p:nvPr>
            <p:ph type="subTitle" idx="1"/>
          </p:nvPr>
        </p:nvSpPr>
        <p:spPr/>
        <p:txBody>
          <a:bodyPr/>
          <a:lstStyle/>
          <a:p>
            <a:r>
              <a:rPr lang="en-US" dirty="0"/>
              <a:t>Methods used to ensure skill and competency of health care personnel and protect consumer or patient </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Certification, Licensure, Registration</a:t>
            </a:r>
            <a:endParaRPr lang="en-US" dirty="0"/>
          </a:p>
        </p:txBody>
      </p:sp>
      <p:sp>
        <p:nvSpPr>
          <p:cNvPr id="22531" name="Rectangle 3"/>
          <p:cNvSpPr>
            <a:spLocks noGrp="1" noChangeArrowheads="1"/>
          </p:cNvSpPr>
          <p:nvPr>
            <p:ph type="body" idx="1"/>
          </p:nvPr>
        </p:nvSpPr>
        <p:spPr/>
        <p:txBody>
          <a:bodyPr/>
          <a:lstStyle/>
          <a:p>
            <a:r>
              <a:rPr lang="en-US" dirty="0"/>
              <a:t>Government agency authorizes individuals to work in a given occupation</a:t>
            </a:r>
          </a:p>
          <a:p>
            <a:r>
              <a:rPr lang="en-US" dirty="0"/>
              <a:t>Varies from state to state</a:t>
            </a:r>
          </a:p>
          <a:p>
            <a:r>
              <a:rPr lang="en-US" dirty="0"/>
              <a:t>Completes an approved educational program, pass a state board test, and maintain certain standard to obtain and retain </a:t>
            </a:r>
            <a:r>
              <a:rPr lang="en-US" dirty="0" smtClean="0"/>
              <a:t>licensure or certification</a:t>
            </a:r>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Examples</a:t>
            </a:r>
          </a:p>
        </p:txBody>
      </p:sp>
      <p:sp>
        <p:nvSpPr>
          <p:cNvPr id="19459" name="Rectangle 3"/>
          <p:cNvSpPr>
            <a:spLocks noGrp="1" noChangeArrowheads="1"/>
          </p:cNvSpPr>
          <p:nvPr>
            <p:ph type="body" idx="1"/>
          </p:nvPr>
        </p:nvSpPr>
        <p:spPr/>
        <p:txBody>
          <a:bodyPr/>
          <a:lstStyle/>
          <a:p>
            <a:r>
              <a:rPr lang="en-US" dirty="0" smtClean="0"/>
              <a:t>Certified </a:t>
            </a:r>
            <a:r>
              <a:rPr lang="en-US" dirty="0"/>
              <a:t>laboratory technician</a:t>
            </a:r>
          </a:p>
          <a:p>
            <a:r>
              <a:rPr lang="en-US" dirty="0"/>
              <a:t>Certified medical </a:t>
            </a:r>
            <a:r>
              <a:rPr lang="en-US" dirty="0" smtClean="0"/>
              <a:t>assistant</a:t>
            </a:r>
          </a:p>
          <a:p>
            <a:r>
              <a:rPr lang="en-US" dirty="0" smtClean="0"/>
              <a:t>Registered dietitian</a:t>
            </a:r>
          </a:p>
          <a:p>
            <a:r>
              <a:rPr lang="en-US" dirty="0" smtClean="0"/>
              <a:t>Registered Nurse</a:t>
            </a:r>
          </a:p>
          <a:p>
            <a:r>
              <a:rPr lang="en-US" dirty="0" smtClean="0"/>
              <a:t>Physicians</a:t>
            </a:r>
          </a:p>
          <a:p>
            <a:r>
              <a:rPr lang="en-US" dirty="0" smtClean="0"/>
              <a:t>Dentists</a:t>
            </a:r>
          </a:p>
          <a:p>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n-US"/>
              <a:t>MULTICOMPETENT OR MULTISKILLED WORKER</a:t>
            </a:r>
          </a:p>
        </p:txBody>
      </p:sp>
      <p:sp>
        <p:nvSpPr>
          <p:cNvPr id="32771" name="Rectangle 3"/>
          <p:cNvSpPr>
            <a:spLocks noGrp="1" noChangeArrowheads="1"/>
          </p:cNvSpPr>
          <p:nvPr>
            <p:ph type="body" idx="1"/>
          </p:nvPr>
        </p:nvSpPr>
        <p:spPr/>
        <p:txBody>
          <a:bodyPr/>
          <a:lstStyle/>
          <a:p>
            <a:r>
              <a:rPr lang="en-US"/>
              <a:t>New trend in health occupations</a:t>
            </a:r>
          </a:p>
          <a:p>
            <a:r>
              <a:rPr lang="en-US"/>
              <a:t>Workers perform in a variety of occupations</a:t>
            </a:r>
          </a:p>
          <a:p>
            <a:r>
              <a:rPr lang="en-US"/>
              <a:t>Eliminates need for employing specialist for every aspect of care</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a:t>EXAMPLES</a:t>
            </a:r>
          </a:p>
        </p:txBody>
      </p:sp>
      <p:sp>
        <p:nvSpPr>
          <p:cNvPr id="33795" name="Rectangle 3"/>
          <p:cNvSpPr>
            <a:spLocks noGrp="1" noChangeArrowheads="1"/>
          </p:cNvSpPr>
          <p:nvPr>
            <p:ph type="body" idx="1"/>
          </p:nvPr>
        </p:nvSpPr>
        <p:spPr/>
        <p:txBody>
          <a:bodyPr/>
          <a:lstStyle/>
          <a:p>
            <a:r>
              <a:rPr lang="en-US"/>
              <a:t>Combine ECG or EKG technician and EEG technologist</a:t>
            </a:r>
          </a:p>
          <a:p>
            <a:r>
              <a:rPr lang="en-US"/>
              <a:t>Combine basic skills of radiology, medical laboratory and medical assistant</a:t>
            </a:r>
          </a:p>
          <a:p>
            <a:r>
              <a:rPr lang="en-US"/>
              <a:t>At times, workers trained in one field receive additional education to work in second or third occupation</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US"/>
              <a:t>ENTREPRENEUR</a:t>
            </a:r>
          </a:p>
        </p:txBody>
      </p:sp>
      <p:sp>
        <p:nvSpPr>
          <p:cNvPr id="34819" name="Rectangle 3"/>
          <p:cNvSpPr>
            <a:spLocks noGrp="1" noChangeArrowheads="1"/>
          </p:cNvSpPr>
          <p:nvPr>
            <p:ph type="body" idx="1"/>
          </p:nvPr>
        </p:nvSpPr>
        <p:spPr/>
        <p:txBody>
          <a:bodyPr/>
          <a:lstStyle/>
          <a:p>
            <a:r>
              <a:rPr lang="en-US"/>
              <a:t>Individual who organizes, manages, and assumes the risk of a business</a:t>
            </a:r>
          </a:p>
          <a:p>
            <a:r>
              <a:rPr lang="en-US"/>
              <a:t>Opportunity available in many health occupations</a:t>
            </a:r>
          </a:p>
          <a:p>
            <a:r>
              <a:rPr lang="en-US"/>
              <a:t>However, even as entrepreneurs, many health professionals must still work under the direction or guidance of doctors</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a:t>ENTREPRENEUR</a:t>
            </a:r>
          </a:p>
        </p:txBody>
      </p:sp>
      <p:sp>
        <p:nvSpPr>
          <p:cNvPr id="36867" name="Rectangle 3"/>
          <p:cNvSpPr>
            <a:spLocks noGrp="1" noChangeArrowheads="1"/>
          </p:cNvSpPr>
          <p:nvPr>
            <p:ph type="body" idx="1"/>
          </p:nvPr>
        </p:nvSpPr>
        <p:spPr/>
        <p:txBody>
          <a:bodyPr/>
          <a:lstStyle/>
          <a:p>
            <a:pPr>
              <a:lnSpc>
                <a:spcPct val="90000"/>
              </a:lnSpc>
            </a:pPr>
            <a:r>
              <a:rPr lang="en-US"/>
              <a:t>Involves risks and requires certain level of education and ability</a:t>
            </a:r>
          </a:p>
          <a:p>
            <a:pPr>
              <a:lnSpc>
                <a:spcPct val="90000"/>
              </a:lnSpc>
            </a:pPr>
            <a:r>
              <a:rPr lang="en-US"/>
              <a:t>Satisfying to individual who is well motivated, self-confident, responsible, creative, and independent</a:t>
            </a:r>
          </a:p>
          <a:p>
            <a:pPr>
              <a:lnSpc>
                <a:spcPct val="90000"/>
              </a:lnSpc>
            </a:pPr>
            <a:r>
              <a:rPr lang="en-US"/>
              <a:t>Example:  physical therapist may work as a hospital employee or work independently in home health industry</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1143000"/>
            <a:ext cx="9144000" cy="3276600"/>
          </a:xfrm>
          <a:prstGeom prst="rect">
            <a:avLst/>
          </a:prstGeom>
          <a:solidFill>
            <a:srgbClr val="759E00"/>
          </a:solidFill>
          <a:ln w="9525">
            <a:noFill/>
            <a:miter lim="800000"/>
            <a:headEnd/>
            <a:tailEnd/>
          </a:ln>
        </p:spPr>
        <p:txBody>
          <a:bodyPr wrap="none" anchor="ctr"/>
          <a:lstStyle/>
          <a:p>
            <a:endParaRPr lang="en-US"/>
          </a:p>
        </p:txBody>
      </p:sp>
      <p:sp>
        <p:nvSpPr>
          <p:cNvPr id="4099" name="Text Box 5"/>
          <p:cNvSpPr txBox="1">
            <a:spLocks noChangeArrowheads="1"/>
          </p:cNvSpPr>
          <p:nvPr/>
        </p:nvSpPr>
        <p:spPr bwMode="auto">
          <a:xfrm>
            <a:off x="0" y="1219200"/>
            <a:ext cx="9144000" cy="3590925"/>
          </a:xfrm>
          <a:prstGeom prst="rect">
            <a:avLst/>
          </a:prstGeom>
          <a:noFill/>
          <a:ln w="9525">
            <a:noFill/>
            <a:miter lim="800000"/>
            <a:headEnd/>
            <a:tailEnd/>
          </a:ln>
        </p:spPr>
        <p:txBody>
          <a:bodyPr>
            <a:spAutoFit/>
          </a:bodyPr>
          <a:lstStyle/>
          <a:p>
            <a:pPr>
              <a:lnSpc>
                <a:spcPct val="80000"/>
              </a:lnSpc>
              <a:spcBef>
                <a:spcPct val="20000"/>
              </a:spcBef>
            </a:pPr>
            <a:r>
              <a:rPr lang="en-US" sz="2800">
                <a:solidFill>
                  <a:schemeClr val="bg1"/>
                </a:solidFill>
              </a:rPr>
              <a:t>There are many opportunities within the world of health science.  Interested students need to have a solid background in math and science as well as communication, technical and teamwork skills.  Education and training can be obtained in high schools, community colleges, universities and technical schools.  Through the training programs, learners gain knowledge and skills that lead to workplace learning experiences like job shadowing and internships.</a:t>
            </a:r>
          </a:p>
          <a:p>
            <a:endParaRPr lang="en-US" sz="2800"/>
          </a:p>
        </p:txBody>
      </p:sp>
      <p:sp>
        <p:nvSpPr>
          <p:cNvPr id="4100" name="Rectangle 9"/>
          <p:cNvSpPr>
            <a:spLocks noChangeArrowheads="1"/>
          </p:cNvSpPr>
          <p:nvPr/>
        </p:nvSpPr>
        <p:spPr bwMode="auto">
          <a:xfrm>
            <a:off x="0" y="0"/>
            <a:ext cx="9144000" cy="1143000"/>
          </a:xfrm>
          <a:prstGeom prst="rect">
            <a:avLst/>
          </a:prstGeom>
          <a:solidFill>
            <a:schemeClr val="folHlink"/>
          </a:solidFill>
          <a:ln w="9525">
            <a:noFill/>
            <a:miter lim="800000"/>
            <a:headEnd/>
            <a:tailEnd/>
          </a:ln>
        </p:spPr>
        <p:txBody>
          <a:bodyPr wrap="none" anchor="ctr"/>
          <a:lstStyle/>
          <a:p>
            <a:endParaRPr lang="en-US"/>
          </a:p>
        </p:txBody>
      </p:sp>
      <p:sp>
        <p:nvSpPr>
          <p:cNvPr id="4101" name="Rectangle 2"/>
          <p:cNvSpPr>
            <a:spLocks noGrp="1" noChangeArrowheads="1"/>
          </p:cNvSpPr>
          <p:nvPr>
            <p:ph type="title"/>
          </p:nvPr>
        </p:nvSpPr>
        <p:spPr>
          <a:xfrm>
            <a:off x="457200" y="0"/>
            <a:ext cx="8229600" cy="914400"/>
          </a:xfrm>
        </p:spPr>
        <p:txBody>
          <a:bodyPr/>
          <a:lstStyle/>
          <a:p>
            <a:pPr eaLnBrk="1" hangingPunct="1"/>
            <a:r>
              <a:rPr lang="en-US" sz="4000" b="1" smtClean="0">
                <a:solidFill>
                  <a:schemeClr val="bg1"/>
                </a:solidFill>
              </a:rPr>
              <a:t>The World of Health Science</a:t>
            </a:r>
            <a:r>
              <a:rPr lang="en-US" sz="8800" b="1" smtClean="0">
                <a:solidFill>
                  <a:schemeClr val="accent2"/>
                </a:solidFill>
              </a:rPr>
              <a:t>…</a:t>
            </a:r>
          </a:p>
        </p:txBody>
      </p:sp>
      <p:pic>
        <p:nvPicPr>
          <p:cNvPr id="4102" name="Picture 6" descr="Sprite 25"/>
          <p:cNvPicPr>
            <a:picLocks noChangeAspect="1" noChangeArrowheads="1"/>
          </p:cNvPicPr>
          <p:nvPr/>
        </p:nvPicPr>
        <p:blipFill>
          <a:blip r:embed="rId2" cstate="print"/>
          <a:srcRect/>
          <a:stretch>
            <a:fillRect/>
          </a:stretch>
        </p:blipFill>
        <p:spPr bwMode="auto">
          <a:xfrm>
            <a:off x="6248400" y="4700588"/>
            <a:ext cx="2209800" cy="2157412"/>
          </a:xfrm>
          <a:prstGeom prst="rect">
            <a:avLst/>
          </a:prstGeom>
          <a:noFill/>
          <a:ln w="9525">
            <a:noFill/>
            <a:miter lim="800000"/>
            <a:headEnd/>
            <a:tailEnd/>
          </a:ln>
        </p:spPr>
      </p:pic>
      <p:pic>
        <p:nvPicPr>
          <p:cNvPr id="4103" name="Picture 7" descr="Sprite 63"/>
          <p:cNvPicPr>
            <a:picLocks noChangeAspect="1" noChangeArrowheads="1"/>
          </p:cNvPicPr>
          <p:nvPr/>
        </p:nvPicPr>
        <p:blipFill>
          <a:blip r:embed="rId3" cstate="print"/>
          <a:srcRect/>
          <a:stretch>
            <a:fillRect/>
          </a:stretch>
        </p:blipFill>
        <p:spPr bwMode="auto">
          <a:xfrm>
            <a:off x="3429000" y="4724400"/>
            <a:ext cx="2209800" cy="2133600"/>
          </a:xfrm>
          <a:prstGeom prst="rect">
            <a:avLst/>
          </a:prstGeom>
          <a:noFill/>
          <a:ln w="9525">
            <a:noFill/>
            <a:miter lim="800000"/>
            <a:headEnd/>
            <a:tailEnd/>
          </a:ln>
        </p:spPr>
      </p:pic>
      <p:pic>
        <p:nvPicPr>
          <p:cNvPr id="4104" name="Picture 8" descr="Sprite 47"/>
          <p:cNvPicPr>
            <a:picLocks noChangeAspect="1" noChangeArrowheads="1"/>
          </p:cNvPicPr>
          <p:nvPr/>
        </p:nvPicPr>
        <p:blipFill>
          <a:blip r:embed="rId4" cstate="print"/>
          <a:srcRect/>
          <a:stretch>
            <a:fillRect/>
          </a:stretch>
        </p:blipFill>
        <p:spPr bwMode="auto">
          <a:xfrm>
            <a:off x="381000" y="4691063"/>
            <a:ext cx="2286000" cy="21669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a:hlinkClick r:id="rId3"/>
              </a:rPr>
              <a:t>Alternative </a:t>
            </a:r>
            <a:r>
              <a:rPr lang="en-US" dirty="0" smtClean="0">
                <a:hlinkClick r:id="rId3"/>
              </a:rPr>
              <a:t> or Complimentary Medicine</a:t>
            </a:r>
            <a:endParaRPr lang="en-US" dirty="0"/>
          </a:p>
        </p:txBody>
      </p:sp>
      <p:sp>
        <p:nvSpPr>
          <p:cNvPr id="75779" name="Rectangle 3"/>
          <p:cNvSpPr>
            <a:spLocks noGrp="1" noChangeArrowheads="1"/>
          </p:cNvSpPr>
          <p:nvPr>
            <p:ph type="body" sz="half" idx="1"/>
          </p:nvPr>
        </p:nvSpPr>
        <p:spPr>
          <a:xfrm>
            <a:off x="5105400" y="1981200"/>
            <a:ext cx="3810000" cy="4114800"/>
          </a:xfrm>
        </p:spPr>
        <p:txBody>
          <a:bodyPr/>
          <a:lstStyle/>
          <a:p>
            <a:r>
              <a:rPr lang="en-US" sz="2400" dirty="0"/>
              <a:t>Acupuncture Practitioner</a:t>
            </a:r>
          </a:p>
          <a:p>
            <a:r>
              <a:rPr lang="en-US" sz="2400" dirty="0"/>
              <a:t>Chiropractor</a:t>
            </a:r>
          </a:p>
          <a:p>
            <a:r>
              <a:rPr lang="en-US" sz="2400" dirty="0"/>
              <a:t>Massage Therapist</a:t>
            </a:r>
          </a:p>
          <a:p>
            <a:r>
              <a:rPr lang="en-US" sz="2400" dirty="0"/>
              <a:t>Naturopathic Doctor</a:t>
            </a:r>
          </a:p>
        </p:txBody>
      </p:sp>
      <p:sp>
        <p:nvSpPr>
          <p:cNvPr id="75780" name="Rectangle 4"/>
          <p:cNvSpPr>
            <a:spLocks noGrp="1" noChangeArrowheads="1"/>
          </p:cNvSpPr>
          <p:nvPr>
            <p:ph type="body" sz="half" idx="2"/>
          </p:nvPr>
        </p:nvSpPr>
        <p:spPr>
          <a:xfrm>
            <a:off x="914400" y="1905000"/>
            <a:ext cx="3810000" cy="4114800"/>
          </a:xfrm>
        </p:spPr>
        <p:txBody>
          <a:bodyPr/>
          <a:lstStyle/>
          <a:p>
            <a:r>
              <a:rPr lang="en-US" sz="2400"/>
              <a:t>Medical practices, and products that are not considered to be part of conventional medicine</a:t>
            </a:r>
          </a:p>
          <a:p>
            <a:r>
              <a:rPr lang="en-US" sz="2400"/>
              <a:t>Tend to be strongly prevention-oriented and place a high value on the body's natural ability to heal itself   </a:t>
            </a:r>
            <a:br>
              <a:rPr lang="en-US" sz="2400"/>
            </a:br>
            <a:endParaRPr lang="en-US" sz="2400"/>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Resources</a:t>
            </a:r>
          </a:p>
        </p:txBody>
      </p:sp>
      <p:sp>
        <p:nvSpPr>
          <p:cNvPr id="65539" name="Rectangle 3"/>
          <p:cNvSpPr>
            <a:spLocks noGrp="1" noChangeArrowheads="1"/>
          </p:cNvSpPr>
          <p:nvPr>
            <p:ph type="body" idx="1"/>
          </p:nvPr>
        </p:nvSpPr>
        <p:spPr/>
        <p:txBody>
          <a:bodyPr/>
          <a:lstStyle/>
          <a:p>
            <a:r>
              <a:rPr lang="en-US">
                <a:hlinkClick r:id="rId3"/>
              </a:rPr>
              <a:t>Health Careers in Georgia</a:t>
            </a:r>
            <a:r>
              <a:rPr lang="en-US"/>
              <a:t> </a:t>
            </a:r>
          </a:p>
          <a:p>
            <a:r>
              <a:rPr lang="en-US">
                <a:hlinkClick r:id="rId4"/>
              </a:rPr>
              <a:t>Explore Health Careers</a:t>
            </a:r>
            <a:endParaRPr lang="en-US"/>
          </a:p>
          <a:p>
            <a:r>
              <a:rPr lang="en-US">
                <a:hlinkClick r:id="rId5"/>
              </a:rPr>
              <a:t>Lifeworks</a:t>
            </a:r>
            <a:endParaRPr lang="en-US"/>
          </a:p>
          <a:p>
            <a:r>
              <a:rPr lang="en-US">
                <a:hlinkClick r:id="rId6"/>
              </a:rPr>
              <a:t>Career One Stop</a:t>
            </a:r>
            <a:endParaRPr lang="en-US"/>
          </a:p>
          <a:p>
            <a:endParaRPr lang="en-US"/>
          </a:p>
          <a:p>
            <a:endParaRPr lang="en-US"/>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0" y="0"/>
            <a:ext cx="9144000" cy="1371600"/>
          </a:xfrm>
          <a:prstGeom prst="rect">
            <a:avLst/>
          </a:prstGeom>
          <a:solidFill>
            <a:srgbClr val="F01025"/>
          </a:solidFill>
          <a:ln w="9525">
            <a:noFill/>
            <a:miter lim="800000"/>
            <a:headEnd/>
            <a:tailEnd/>
          </a:ln>
        </p:spPr>
        <p:txBody>
          <a:bodyPr wrap="none" anchor="ctr"/>
          <a:lstStyle/>
          <a:p>
            <a:endParaRPr lang="en-US"/>
          </a:p>
        </p:txBody>
      </p:sp>
      <p:pic>
        <p:nvPicPr>
          <p:cNvPr id="7171" name="Picture 4" descr="30394078"/>
          <p:cNvPicPr>
            <a:picLocks noChangeAspect="1" noChangeArrowheads="1"/>
          </p:cNvPicPr>
          <p:nvPr/>
        </p:nvPicPr>
        <p:blipFill>
          <a:blip r:embed="rId2" cstate="print"/>
          <a:srcRect/>
          <a:stretch>
            <a:fillRect/>
          </a:stretch>
        </p:blipFill>
        <p:spPr bwMode="auto">
          <a:xfrm>
            <a:off x="0" y="1676400"/>
            <a:ext cx="9144000" cy="5943600"/>
          </a:xfrm>
          <a:prstGeom prst="rect">
            <a:avLst/>
          </a:prstGeom>
          <a:noFill/>
          <a:ln w="9525">
            <a:noFill/>
            <a:miter lim="800000"/>
            <a:headEnd/>
            <a:tailEnd/>
          </a:ln>
        </p:spPr>
      </p:pic>
      <p:sp>
        <p:nvSpPr>
          <p:cNvPr id="7172" name="Rectangle 2"/>
          <p:cNvSpPr>
            <a:spLocks noGrp="1" noChangeArrowheads="1"/>
          </p:cNvSpPr>
          <p:nvPr>
            <p:ph type="title"/>
          </p:nvPr>
        </p:nvSpPr>
        <p:spPr/>
        <p:txBody>
          <a:bodyPr/>
          <a:lstStyle/>
          <a:p>
            <a:pPr eaLnBrk="1" hangingPunct="1"/>
            <a:r>
              <a:rPr lang="en-US" sz="5400" smtClean="0">
                <a:solidFill>
                  <a:schemeClr val="bg1"/>
                </a:solidFill>
              </a:rPr>
              <a:t>Employment Outlook</a:t>
            </a:r>
          </a:p>
        </p:txBody>
      </p:sp>
      <p:sp>
        <p:nvSpPr>
          <p:cNvPr id="7173" name="Text Box 5"/>
          <p:cNvSpPr txBox="1">
            <a:spLocks noChangeArrowheads="1"/>
          </p:cNvSpPr>
          <p:nvPr/>
        </p:nvSpPr>
        <p:spPr bwMode="auto">
          <a:xfrm>
            <a:off x="152400" y="1447800"/>
            <a:ext cx="8763000" cy="2289175"/>
          </a:xfrm>
          <a:prstGeom prst="rect">
            <a:avLst/>
          </a:prstGeom>
          <a:noFill/>
          <a:ln w="9525">
            <a:noFill/>
            <a:miter lim="800000"/>
            <a:headEnd/>
            <a:tailEnd/>
          </a:ln>
        </p:spPr>
        <p:txBody>
          <a:bodyPr>
            <a:spAutoFit/>
          </a:bodyPr>
          <a:lstStyle/>
          <a:p>
            <a:r>
              <a:rPr lang="en-US" sz="3600"/>
              <a:t>Health Science is the largest and fastest growing industry in the United States.  The health care industry employs over 10 million workers in more than 200 careers.</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0" y="0"/>
            <a:ext cx="2209800" cy="68580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5123" name="Text Box 4"/>
          <p:cNvSpPr txBox="1">
            <a:spLocks noChangeArrowheads="1"/>
          </p:cNvSpPr>
          <p:nvPr/>
        </p:nvSpPr>
        <p:spPr bwMode="auto">
          <a:xfrm>
            <a:off x="2438400" y="1524000"/>
            <a:ext cx="6400800" cy="4965700"/>
          </a:xfrm>
          <a:prstGeom prst="rect">
            <a:avLst/>
          </a:prstGeom>
          <a:noFill/>
          <a:ln w="9525">
            <a:noFill/>
            <a:miter lim="800000"/>
            <a:headEnd/>
            <a:tailEnd/>
          </a:ln>
        </p:spPr>
        <p:txBody>
          <a:bodyPr>
            <a:spAutoFit/>
          </a:bodyPr>
          <a:lstStyle/>
          <a:p>
            <a:pPr>
              <a:spcBef>
                <a:spcPct val="20000"/>
              </a:spcBef>
            </a:pPr>
            <a:r>
              <a:rPr lang="en-US" sz="3200"/>
              <a:t>The health science career cluster is divided into 5 career pathways.  Pathways are grouped by common knowledge and skills required for occupations in these career fields.  Each pathway provides instruction as a basis for success in an array of careers and educational pursuits.</a:t>
            </a:r>
          </a:p>
          <a:p>
            <a:endParaRPr lang="en-US" sz="3200"/>
          </a:p>
        </p:txBody>
      </p:sp>
      <p:pic>
        <p:nvPicPr>
          <p:cNvPr id="5124" name="Picture 5" descr="header1"/>
          <p:cNvPicPr>
            <a:picLocks noChangeAspect="1" noChangeArrowheads="1"/>
          </p:cNvPicPr>
          <p:nvPr/>
        </p:nvPicPr>
        <p:blipFill>
          <a:blip r:embed="rId2" cstate="print"/>
          <a:srcRect/>
          <a:stretch>
            <a:fillRect/>
          </a:stretch>
        </p:blipFill>
        <p:spPr bwMode="auto">
          <a:xfrm>
            <a:off x="5410200" y="228600"/>
            <a:ext cx="3505200" cy="1066800"/>
          </a:xfrm>
          <a:prstGeom prst="rect">
            <a:avLst/>
          </a:prstGeom>
          <a:noFill/>
          <a:ln w="9525">
            <a:noFill/>
            <a:miter lim="800000"/>
            <a:headEnd/>
            <a:tailEnd/>
          </a:ln>
        </p:spPr>
      </p:pic>
      <p:sp>
        <p:nvSpPr>
          <p:cNvPr id="5125" name="WordArt 6"/>
          <p:cNvSpPr>
            <a:spLocks noChangeArrowheads="1" noChangeShapeType="1" noTextEdit="1"/>
          </p:cNvSpPr>
          <p:nvPr/>
        </p:nvSpPr>
        <p:spPr bwMode="auto">
          <a:xfrm rot="5400000">
            <a:off x="-2019300" y="2552700"/>
            <a:ext cx="6172200" cy="1676400"/>
          </a:xfrm>
          <a:prstGeom prst="rect">
            <a:avLst/>
          </a:prstGeom>
        </p:spPr>
        <p:txBody>
          <a:bodyPr vert="wordArtVert" wrap="none" fromWordArt="1">
            <a:prstTxWarp prst="textPlain">
              <a:avLst>
                <a:gd name="adj" fmla="val 50000"/>
              </a:avLst>
            </a:prstTxWarp>
          </a:bodyPr>
          <a:lstStyle/>
          <a:p>
            <a:pPr fontAlgn="auto"/>
            <a:r>
              <a:rPr lang="en-US" sz="3600" kern="10" spc="1800" normalizeH="1">
                <a:ln w="9525">
                  <a:solidFill>
                    <a:srgbClr val="000000"/>
                  </a:solidFill>
                  <a:round/>
                  <a:headEnd/>
                  <a:tailEnd/>
                </a:ln>
                <a:solidFill>
                  <a:schemeClr val="bg1"/>
                </a:solidFill>
                <a:latin typeface="Arial"/>
                <a:cs typeface="Arial"/>
              </a:rPr>
              <a:t>Career </a:t>
            </a:r>
          </a:p>
          <a:p>
            <a:pPr fontAlgn="auto"/>
            <a:r>
              <a:rPr lang="en-US" sz="3600" kern="10" spc="1800" normalizeH="1">
                <a:ln w="9525">
                  <a:solidFill>
                    <a:srgbClr val="000000"/>
                  </a:solidFill>
                  <a:round/>
                  <a:headEnd/>
                  <a:tailEnd/>
                </a:ln>
                <a:solidFill>
                  <a:schemeClr val="bg1"/>
                </a:solidFill>
                <a:latin typeface="Arial"/>
                <a:cs typeface="Arial"/>
              </a:rPr>
              <a:t>Pathways</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0"/>
            <a:ext cx="9144000" cy="1447800"/>
          </a:xfrm>
          <a:prstGeom prst="rect">
            <a:avLst/>
          </a:prstGeom>
          <a:solidFill>
            <a:srgbClr val="9E0A18"/>
          </a:solidFill>
          <a:ln w="9525">
            <a:noFill/>
            <a:miter lim="800000"/>
            <a:headEnd/>
            <a:tailEnd/>
          </a:ln>
        </p:spPr>
        <p:txBody>
          <a:bodyPr wrap="none" anchor="ctr"/>
          <a:lstStyle/>
          <a:p>
            <a:endParaRPr lang="en-US"/>
          </a:p>
        </p:txBody>
      </p:sp>
      <p:sp>
        <p:nvSpPr>
          <p:cNvPr id="6147" name="Rectangle 2"/>
          <p:cNvSpPr>
            <a:spLocks noGrp="1" noChangeArrowheads="1"/>
          </p:cNvSpPr>
          <p:nvPr>
            <p:ph type="title"/>
          </p:nvPr>
        </p:nvSpPr>
        <p:spPr/>
        <p:txBody>
          <a:bodyPr/>
          <a:lstStyle/>
          <a:p>
            <a:pPr eaLnBrk="1" hangingPunct="1"/>
            <a:r>
              <a:rPr lang="en-US" smtClean="0">
                <a:solidFill>
                  <a:schemeClr val="bg1"/>
                </a:solidFill>
              </a:rPr>
              <a:t>The Five Pathways</a:t>
            </a:r>
          </a:p>
        </p:txBody>
      </p:sp>
      <p:sp>
        <p:nvSpPr>
          <p:cNvPr id="6148" name="Rectangle 3"/>
          <p:cNvSpPr>
            <a:spLocks noGrp="1" noChangeArrowheads="1"/>
          </p:cNvSpPr>
          <p:nvPr>
            <p:ph type="body" idx="1"/>
          </p:nvPr>
        </p:nvSpPr>
        <p:spPr>
          <a:xfrm>
            <a:off x="0" y="3886200"/>
            <a:ext cx="9144000" cy="2667000"/>
          </a:xfrm>
        </p:spPr>
        <p:txBody>
          <a:bodyPr/>
          <a:lstStyle/>
          <a:p>
            <a:pPr eaLnBrk="1" hangingPunct="1">
              <a:buFontTx/>
              <a:buNone/>
            </a:pPr>
            <a:r>
              <a:rPr lang="en-US" sz="3600" smtClean="0"/>
              <a:t>Therapeutic Services     Diagnostic Services</a:t>
            </a:r>
          </a:p>
          <a:p>
            <a:pPr eaLnBrk="1" hangingPunct="1">
              <a:buFontTx/>
              <a:buNone/>
            </a:pPr>
            <a:r>
              <a:rPr lang="en-US" sz="3600" smtClean="0"/>
              <a:t>Health Informatics          Support Services</a:t>
            </a:r>
          </a:p>
          <a:p>
            <a:pPr eaLnBrk="1" hangingPunct="1">
              <a:buFontTx/>
              <a:buNone/>
            </a:pPr>
            <a:r>
              <a:rPr lang="en-US" sz="3600" smtClean="0"/>
              <a:t>Biotechnology Research and development</a:t>
            </a:r>
          </a:p>
        </p:txBody>
      </p:sp>
      <p:pic>
        <p:nvPicPr>
          <p:cNvPr id="6149" name="Picture 5" descr="7362737"/>
          <p:cNvPicPr>
            <a:picLocks noChangeAspect="1" noChangeArrowheads="1"/>
          </p:cNvPicPr>
          <p:nvPr/>
        </p:nvPicPr>
        <p:blipFill>
          <a:blip r:embed="rId2" cstate="print"/>
          <a:srcRect/>
          <a:stretch>
            <a:fillRect/>
          </a:stretch>
        </p:blipFill>
        <p:spPr bwMode="auto">
          <a:xfrm>
            <a:off x="457200" y="1752600"/>
            <a:ext cx="2540000" cy="1833563"/>
          </a:xfrm>
          <a:prstGeom prst="rect">
            <a:avLst/>
          </a:prstGeom>
          <a:noFill/>
          <a:ln w="9525">
            <a:noFill/>
            <a:miter lim="800000"/>
            <a:headEnd/>
            <a:tailEnd/>
          </a:ln>
        </p:spPr>
      </p:pic>
      <p:pic>
        <p:nvPicPr>
          <p:cNvPr id="6150" name="Picture 6" descr="7806020"/>
          <p:cNvPicPr>
            <a:picLocks noChangeAspect="1" noChangeArrowheads="1"/>
          </p:cNvPicPr>
          <p:nvPr/>
        </p:nvPicPr>
        <p:blipFill>
          <a:blip r:embed="rId3" cstate="print"/>
          <a:srcRect/>
          <a:stretch>
            <a:fillRect/>
          </a:stretch>
        </p:blipFill>
        <p:spPr bwMode="auto">
          <a:xfrm>
            <a:off x="3276600" y="1752600"/>
            <a:ext cx="2667000" cy="1890713"/>
          </a:xfrm>
          <a:prstGeom prst="rect">
            <a:avLst/>
          </a:prstGeom>
          <a:noFill/>
          <a:ln w="9525">
            <a:noFill/>
            <a:miter lim="800000"/>
            <a:headEnd/>
            <a:tailEnd/>
          </a:ln>
        </p:spPr>
      </p:pic>
      <p:pic>
        <p:nvPicPr>
          <p:cNvPr id="6151" name="Picture 7" descr="16355912"/>
          <p:cNvPicPr>
            <a:picLocks noChangeAspect="1" noChangeArrowheads="1"/>
          </p:cNvPicPr>
          <p:nvPr/>
        </p:nvPicPr>
        <p:blipFill>
          <a:blip r:embed="rId4" cstate="print"/>
          <a:srcRect/>
          <a:stretch>
            <a:fillRect/>
          </a:stretch>
        </p:blipFill>
        <p:spPr bwMode="auto">
          <a:xfrm>
            <a:off x="6248400" y="1752600"/>
            <a:ext cx="2235200" cy="1841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ChangeArrowheads="1"/>
          </p:cNvSpPr>
          <p:nvPr/>
        </p:nvSpPr>
        <p:spPr bwMode="auto">
          <a:xfrm>
            <a:off x="0" y="0"/>
            <a:ext cx="9144000" cy="1524000"/>
          </a:xfrm>
          <a:prstGeom prst="rect">
            <a:avLst/>
          </a:prstGeom>
          <a:solidFill>
            <a:srgbClr val="429452"/>
          </a:solidFill>
          <a:ln w="9525">
            <a:noFill/>
            <a:miter lim="800000"/>
            <a:headEnd/>
            <a:tailEnd/>
          </a:ln>
        </p:spPr>
        <p:txBody>
          <a:bodyPr wrap="none" anchor="ctr"/>
          <a:lstStyle/>
          <a:p>
            <a:endParaRPr lang="en-US"/>
          </a:p>
        </p:txBody>
      </p:sp>
      <p:sp>
        <p:nvSpPr>
          <p:cNvPr id="8196" name="Text Box 4"/>
          <p:cNvSpPr txBox="1">
            <a:spLocks noChangeArrowheads="1"/>
          </p:cNvSpPr>
          <p:nvPr/>
        </p:nvSpPr>
        <p:spPr bwMode="auto">
          <a:xfrm>
            <a:off x="2286000" y="1828800"/>
            <a:ext cx="4800600" cy="4664075"/>
          </a:xfrm>
          <a:prstGeom prst="rect">
            <a:avLst/>
          </a:prstGeom>
          <a:noFill/>
          <a:ln w="9525">
            <a:noFill/>
            <a:miter lim="800000"/>
            <a:headEnd/>
            <a:tailEnd/>
          </a:ln>
        </p:spPr>
        <p:txBody>
          <a:bodyPr>
            <a:spAutoFit/>
          </a:bodyPr>
          <a:lstStyle/>
          <a:p>
            <a:r>
              <a:rPr lang="en-US" sz="3000" dirty="0"/>
              <a:t>Careers in therapeutic services are primarily focused on changing the health status of the patient over time.  Health professionals work directly with patients and may provide care, treatment, counseling and health education information.</a:t>
            </a:r>
          </a:p>
        </p:txBody>
      </p:sp>
      <p:pic>
        <p:nvPicPr>
          <p:cNvPr id="8197" name="Picture 5" descr="16357603"/>
          <p:cNvPicPr>
            <a:picLocks noChangeAspect="1" noChangeArrowheads="1"/>
          </p:cNvPicPr>
          <p:nvPr/>
        </p:nvPicPr>
        <p:blipFill>
          <a:blip r:embed="rId2" cstate="print"/>
          <a:srcRect/>
          <a:stretch>
            <a:fillRect/>
          </a:stretch>
        </p:blipFill>
        <p:spPr bwMode="auto">
          <a:xfrm>
            <a:off x="0" y="4867275"/>
            <a:ext cx="2057400" cy="1990725"/>
          </a:xfrm>
          <a:prstGeom prst="rect">
            <a:avLst/>
          </a:prstGeom>
          <a:noFill/>
          <a:ln w="9525">
            <a:noFill/>
            <a:miter lim="800000"/>
            <a:headEnd/>
            <a:tailEnd/>
          </a:ln>
        </p:spPr>
      </p:pic>
      <p:pic>
        <p:nvPicPr>
          <p:cNvPr id="8198" name="Picture 7" descr="19206292"/>
          <p:cNvPicPr>
            <a:picLocks noChangeAspect="1" noChangeArrowheads="1"/>
          </p:cNvPicPr>
          <p:nvPr/>
        </p:nvPicPr>
        <p:blipFill>
          <a:blip r:embed="rId3" cstate="print"/>
          <a:srcRect/>
          <a:stretch>
            <a:fillRect/>
          </a:stretch>
        </p:blipFill>
        <p:spPr bwMode="auto">
          <a:xfrm>
            <a:off x="0" y="0"/>
            <a:ext cx="2057400" cy="2743200"/>
          </a:xfrm>
          <a:prstGeom prst="rect">
            <a:avLst/>
          </a:prstGeom>
          <a:noFill/>
          <a:ln w="9525">
            <a:noFill/>
            <a:miter lim="800000"/>
            <a:headEnd/>
            <a:tailEnd/>
          </a:ln>
        </p:spPr>
      </p:pic>
      <p:pic>
        <p:nvPicPr>
          <p:cNvPr id="8199" name="Picture 8" descr="19306752"/>
          <p:cNvPicPr>
            <a:picLocks noChangeAspect="1" noChangeArrowheads="1"/>
          </p:cNvPicPr>
          <p:nvPr/>
        </p:nvPicPr>
        <p:blipFill>
          <a:blip r:embed="rId4" cstate="print"/>
          <a:srcRect/>
          <a:stretch>
            <a:fillRect/>
          </a:stretch>
        </p:blipFill>
        <p:spPr bwMode="auto">
          <a:xfrm>
            <a:off x="6934200" y="0"/>
            <a:ext cx="2209800" cy="2133600"/>
          </a:xfrm>
          <a:prstGeom prst="rect">
            <a:avLst/>
          </a:prstGeom>
          <a:noFill/>
          <a:ln w="9525">
            <a:noFill/>
            <a:miter lim="800000"/>
            <a:headEnd/>
            <a:tailEnd/>
          </a:ln>
        </p:spPr>
      </p:pic>
      <p:pic>
        <p:nvPicPr>
          <p:cNvPr id="8200" name="Picture 9" descr="19151236"/>
          <p:cNvPicPr>
            <a:picLocks noChangeAspect="1" noChangeArrowheads="1"/>
          </p:cNvPicPr>
          <p:nvPr/>
        </p:nvPicPr>
        <p:blipFill>
          <a:blip r:embed="rId5" cstate="print"/>
          <a:srcRect/>
          <a:stretch>
            <a:fillRect/>
          </a:stretch>
        </p:blipFill>
        <p:spPr bwMode="auto">
          <a:xfrm>
            <a:off x="0" y="2667000"/>
            <a:ext cx="2030413" cy="2209800"/>
          </a:xfrm>
          <a:prstGeom prst="rect">
            <a:avLst/>
          </a:prstGeom>
          <a:noFill/>
          <a:ln w="9525">
            <a:noFill/>
            <a:miter lim="800000"/>
            <a:headEnd/>
            <a:tailEnd/>
          </a:ln>
        </p:spPr>
      </p:pic>
      <p:pic>
        <p:nvPicPr>
          <p:cNvPr id="8201" name="Picture 10" descr="27357750"/>
          <p:cNvPicPr>
            <a:picLocks noChangeAspect="1" noChangeArrowheads="1"/>
          </p:cNvPicPr>
          <p:nvPr/>
        </p:nvPicPr>
        <p:blipFill>
          <a:blip r:embed="rId6" cstate="print"/>
          <a:srcRect/>
          <a:stretch>
            <a:fillRect/>
          </a:stretch>
        </p:blipFill>
        <p:spPr bwMode="auto">
          <a:xfrm>
            <a:off x="7010400" y="2133600"/>
            <a:ext cx="2133600" cy="2590800"/>
          </a:xfrm>
          <a:prstGeom prst="rect">
            <a:avLst/>
          </a:prstGeom>
          <a:noFill/>
          <a:ln w="9525">
            <a:noFill/>
            <a:miter lim="800000"/>
            <a:headEnd/>
            <a:tailEnd/>
          </a:ln>
        </p:spPr>
      </p:pic>
      <p:pic>
        <p:nvPicPr>
          <p:cNvPr id="8202" name="Picture 12" descr="7699805"/>
          <p:cNvPicPr>
            <a:picLocks noChangeAspect="1" noChangeArrowheads="1"/>
          </p:cNvPicPr>
          <p:nvPr/>
        </p:nvPicPr>
        <p:blipFill>
          <a:blip r:embed="rId7" cstate="print"/>
          <a:srcRect/>
          <a:stretch>
            <a:fillRect/>
          </a:stretch>
        </p:blipFill>
        <p:spPr bwMode="auto">
          <a:xfrm>
            <a:off x="7086600" y="4719638"/>
            <a:ext cx="2057400" cy="2138362"/>
          </a:xfrm>
          <a:prstGeom prst="rect">
            <a:avLst/>
          </a:prstGeom>
          <a:noFill/>
          <a:ln w="9525">
            <a:noFill/>
            <a:miter lim="800000"/>
            <a:headEnd/>
            <a:tailEnd/>
          </a:ln>
        </p:spPr>
      </p:pic>
      <p:sp>
        <p:nvSpPr>
          <p:cNvPr id="8195" name="Rectangle 2"/>
          <p:cNvSpPr>
            <a:spLocks noGrp="1" noChangeArrowheads="1"/>
          </p:cNvSpPr>
          <p:nvPr>
            <p:ph type="title"/>
          </p:nvPr>
        </p:nvSpPr>
        <p:spPr>
          <a:xfrm>
            <a:off x="1981200" y="228600"/>
            <a:ext cx="5181600" cy="1143000"/>
          </a:xfrm>
        </p:spPr>
        <p:txBody>
          <a:bodyPr/>
          <a:lstStyle/>
          <a:p>
            <a:pPr algn="ctr" eaLnBrk="1" hangingPunct="1"/>
            <a:r>
              <a:rPr lang="en-US" sz="4000" dirty="0" smtClean="0">
                <a:solidFill>
                  <a:schemeClr val="bg1"/>
                </a:solidFill>
              </a:rPr>
              <a:t>Therapeutic Services</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ChangeArrowheads="1"/>
          </p:cNvSpPr>
          <p:nvPr/>
        </p:nvSpPr>
        <p:spPr bwMode="auto">
          <a:xfrm>
            <a:off x="0" y="0"/>
            <a:ext cx="9144000" cy="1447800"/>
          </a:xfrm>
          <a:prstGeom prst="rect">
            <a:avLst/>
          </a:prstGeom>
          <a:solidFill>
            <a:srgbClr val="513EDA"/>
          </a:solidFill>
          <a:ln w="9525">
            <a:noFill/>
            <a:miter lim="800000"/>
            <a:headEnd/>
            <a:tailEnd/>
          </a:ln>
        </p:spPr>
        <p:txBody>
          <a:bodyPr wrap="none" anchor="ctr"/>
          <a:lstStyle/>
          <a:p>
            <a:endParaRPr lang="en-US"/>
          </a:p>
        </p:txBody>
      </p:sp>
      <p:sp>
        <p:nvSpPr>
          <p:cNvPr id="9219" name="Rectangle 2"/>
          <p:cNvSpPr>
            <a:spLocks noGrp="1" noChangeArrowheads="1"/>
          </p:cNvSpPr>
          <p:nvPr>
            <p:ph type="title"/>
          </p:nvPr>
        </p:nvSpPr>
        <p:spPr/>
        <p:txBody>
          <a:bodyPr/>
          <a:lstStyle/>
          <a:p>
            <a:pPr eaLnBrk="1" hangingPunct="1"/>
            <a:r>
              <a:rPr lang="en-US" sz="5400" smtClean="0">
                <a:solidFill>
                  <a:schemeClr val="bg1"/>
                </a:solidFill>
              </a:rPr>
              <a:t>Diagnostic Services</a:t>
            </a:r>
          </a:p>
        </p:txBody>
      </p:sp>
      <p:sp>
        <p:nvSpPr>
          <p:cNvPr id="9220" name="Text Box 4"/>
          <p:cNvSpPr txBox="1">
            <a:spLocks noChangeArrowheads="1"/>
          </p:cNvSpPr>
          <p:nvPr/>
        </p:nvSpPr>
        <p:spPr bwMode="auto">
          <a:xfrm>
            <a:off x="228600" y="1676400"/>
            <a:ext cx="8610600" cy="3749675"/>
          </a:xfrm>
          <a:prstGeom prst="rect">
            <a:avLst/>
          </a:prstGeom>
          <a:noFill/>
          <a:ln w="9525">
            <a:noFill/>
            <a:miter lim="800000"/>
            <a:headEnd/>
            <a:tailEnd/>
          </a:ln>
        </p:spPr>
        <p:txBody>
          <a:bodyPr>
            <a:spAutoFit/>
          </a:bodyPr>
          <a:lstStyle/>
          <a:p>
            <a:pPr>
              <a:spcBef>
                <a:spcPct val="20000"/>
              </a:spcBef>
            </a:pPr>
            <a:r>
              <a:rPr lang="en-US" sz="4000" dirty="0"/>
              <a:t>Careers in diagnostic services use tests and evaluations that aid in the detection, diagnosis and treatment of diseases, injuries or physical conditions.  </a:t>
            </a:r>
          </a:p>
          <a:p>
            <a:endParaRPr lang="en-US" sz="4000" dirty="0"/>
          </a:p>
        </p:txBody>
      </p:sp>
      <p:pic>
        <p:nvPicPr>
          <p:cNvPr id="9221" name="Picture 5" descr="39168773"/>
          <p:cNvPicPr>
            <a:picLocks noChangeAspect="1" noChangeArrowheads="1"/>
          </p:cNvPicPr>
          <p:nvPr/>
        </p:nvPicPr>
        <p:blipFill>
          <a:blip r:embed="rId3" cstate="print"/>
          <a:srcRect/>
          <a:stretch>
            <a:fillRect/>
          </a:stretch>
        </p:blipFill>
        <p:spPr bwMode="auto">
          <a:xfrm>
            <a:off x="7239000" y="4953000"/>
            <a:ext cx="1905000" cy="1905000"/>
          </a:xfrm>
          <a:prstGeom prst="rect">
            <a:avLst/>
          </a:prstGeom>
          <a:noFill/>
          <a:ln w="9525">
            <a:noFill/>
            <a:miter lim="800000"/>
            <a:headEnd/>
            <a:tailEnd/>
          </a:ln>
        </p:spPr>
      </p:pic>
      <p:pic>
        <p:nvPicPr>
          <p:cNvPr id="9222" name="Picture 6" descr="34812809"/>
          <p:cNvPicPr>
            <a:picLocks noChangeAspect="1" noChangeArrowheads="1"/>
          </p:cNvPicPr>
          <p:nvPr/>
        </p:nvPicPr>
        <p:blipFill>
          <a:blip r:embed="rId4" cstate="print"/>
          <a:srcRect/>
          <a:stretch>
            <a:fillRect/>
          </a:stretch>
        </p:blipFill>
        <p:spPr bwMode="auto">
          <a:xfrm>
            <a:off x="1981200" y="4953000"/>
            <a:ext cx="1828800" cy="1905000"/>
          </a:xfrm>
          <a:prstGeom prst="rect">
            <a:avLst/>
          </a:prstGeom>
          <a:noFill/>
          <a:ln w="9525">
            <a:noFill/>
            <a:miter lim="800000"/>
            <a:headEnd/>
            <a:tailEnd/>
          </a:ln>
        </p:spPr>
      </p:pic>
      <p:pic>
        <p:nvPicPr>
          <p:cNvPr id="9223" name="Picture 8" descr="16355237"/>
          <p:cNvPicPr>
            <a:picLocks noChangeAspect="1" noChangeArrowheads="1"/>
          </p:cNvPicPr>
          <p:nvPr/>
        </p:nvPicPr>
        <p:blipFill>
          <a:blip r:embed="rId5" cstate="print"/>
          <a:srcRect/>
          <a:stretch>
            <a:fillRect/>
          </a:stretch>
        </p:blipFill>
        <p:spPr bwMode="auto">
          <a:xfrm>
            <a:off x="0" y="4953000"/>
            <a:ext cx="2006600" cy="1905000"/>
          </a:xfrm>
          <a:prstGeom prst="rect">
            <a:avLst/>
          </a:prstGeom>
          <a:noFill/>
          <a:ln w="9525">
            <a:noFill/>
            <a:miter lim="800000"/>
            <a:headEnd/>
            <a:tailEnd/>
          </a:ln>
        </p:spPr>
      </p:pic>
      <p:pic>
        <p:nvPicPr>
          <p:cNvPr id="9224" name="Picture 9" descr="24231436"/>
          <p:cNvPicPr>
            <a:picLocks noChangeAspect="1" noChangeArrowheads="1"/>
          </p:cNvPicPr>
          <p:nvPr/>
        </p:nvPicPr>
        <p:blipFill>
          <a:blip r:embed="rId6" cstate="print"/>
          <a:srcRect/>
          <a:stretch>
            <a:fillRect/>
          </a:stretch>
        </p:blipFill>
        <p:spPr bwMode="auto">
          <a:xfrm>
            <a:off x="5638800" y="4953000"/>
            <a:ext cx="1600200" cy="1905000"/>
          </a:xfrm>
          <a:prstGeom prst="rect">
            <a:avLst/>
          </a:prstGeom>
          <a:noFill/>
          <a:ln w="9525">
            <a:noFill/>
            <a:miter lim="800000"/>
            <a:headEnd/>
            <a:tailEnd/>
          </a:ln>
        </p:spPr>
      </p:pic>
      <p:pic>
        <p:nvPicPr>
          <p:cNvPr id="9225" name="Picture 10" descr="41811317"/>
          <p:cNvPicPr>
            <a:picLocks noChangeAspect="1" noChangeArrowheads="1"/>
          </p:cNvPicPr>
          <p:nvPr/>
        </p:nvPicPr>
        <p:blipFill>
          <a:blip r:embed="rId7" cstate="print"/>
          <a:srcRect/>
          <a:stretch>
            <a:fillRect/>
          </a:stretch>
        </p:blipFill>
        <p:spPr bwMode="auto">
          <a:xfrm>
            <a:off x="3810000" y="4953000"/>
            <a:ext cx="1878013" cy="1905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0" y="0"/>
            <a:ext cx="9144000" cy="1371600"/>
          </a:xfrm>
          <a:prstGeom prst="rect">
            <a:avLst/>
          </a:prstGeom>
          <a:solidFill>
            <a:srgbClr val="702245"/>
          </a:solidFill>
          <a:ln w="9525">
            <a:noFill/>
            <a:miter lim="800000"/>
            <a:headEnd/>
            <a:tailEnd/>
          </a:ln>
        </p:spPr>
        <p:txBody>
          <a:bodyPr wrap="none" anchor="ctr"/>
          <a:lstStyle/>
          <a:p>
            <a:endParaRPr lang="en-US"/>
          </a:p>
        </p:txBody>
      </p:sp>
      <p:sp>
        <p:nvSpPr>
          <p:cNvPr id="10243" name="Rectangle 2"/>
          <p:cNvSpPr>
            <a:spLocks noGrp="1" noChangeArrowheads="1"/>
          </p:cNvSpPr>
          <p:nvPr>
            <p:ph type="title"/>
          </p:nvPr>
        </p:nvSpPr>
        <p:spPr/>
        <p:txBody>
          <a:bodyPr/>
          <a:lstStyle/>
          <a:p>
            <a:pPr eaLnBrk="1" hangingPunct="1"/>
            <a:r>
              <a:rPr lang="en-US" sz="6000" smtClean="0">
                <a:solidFill>
                  <a:schemeClr val="bg1"/>
                </a:solidFill>
              </a:rPr>
              <a:t>Health Informatics</a:t>
            </a:r>
          </a:p>
        </p:txBody>
      </p:sp>
      <p:sp>
        <p:nvSpPr>
          <p:cNvPr id="10244" name="Text Box 4"/>
          <p:cNvSpPr txBox="1">
            <a:spLocks noChangeArrowheads="1"/>
          </p:cNvSpPr>
          <p:nvPr/>
        </p:nvSpPr>
        <p:spPr bwMode="auto">
          <a:xfrm>
            <a:off x="304800" y="3733800"/>
            <a:ext cx="8610600" cy="3081338"/>
          </a:xfrm>
          <a:prstGeom prst="rect">
            <a:avLst/>
          </a:prstGeom>
          <a:noFill/>
          <a:ln w="9525">
            <a:noFill/>
            <a:miter lim="800000"/>
            <a:headEnd/>
            <a:tailEnd/>
          </a:ln>
        </p:spPr>
        <p:txBody>
          <a:bodyPr>
            <a:spAutoFit/>
          </a:bodyPr>
          <a:lstStyle/>
          <a:p>
            <a:r>
              <a:rPr lang="en-US" sz="2800" dirty="0"/>
              <a:t>The health informatics pathway offers a wide range of career opportunities.  Careers range from health care administrators who manage health care agencies to individuals responsible for managing patient data, financial information and computer application related to health care processes and procedures.</a:t>
            </a:r>
          </a:p>
        </p:txBody>
      </p:sp>
      <p:pic>
        <p:nvPicPr>
          <p:cNvPr id="10245" name="Picture 5" descr="16354338"/>
          <p:cNvPicPr>
            <a:picLocks noChangeAspect="1" noChangeArrowheads="1"/>
          </p:cNvPicPr>
          <p:nvPr/>
        </p:nvPicPr>
        <p:blipFill>
          <a:blip r:embed="rId2" cstate="print"/>
          <a:srcRect/>
          <a:stretch>
            <a:fillRect/>
          </a:stretch>
        </p:blipFill>
        <p:spPr bwMode="auto">
          <a:xfrm>
            <a:off x="609600" y="1600200"/>
            <a:ext cx="2133600" cy="1966913"/>
          </a:xfrm>
          <a:prstGeom prst="rect">
            <a:avLst/>
          </a:prstGeom>
          <a:noFill/>
          <a:ln w="9525">
            <a:noFill/>
            <a:miter lim="800000"/>
            <a:headEnd/>
            <a:tailEnd/>
          </a:ln>
        </p:spPr>
      </p:pic>
      <p:pic>
        <p:nvPicPr>
          <p:cNvPr id="10246" name="Picture 6" descr="34912132"/>
          <p:cNvPicPr>
            <a:picLocks noChangeAspect="1" noChangeArrowheads="1"/>
          </p:cNvPicPr>
          <p:nvPr/>
        </p:nvPicPr>
        <p:blipFill>
          <a:blip r:embed="rId3" cstate="print"/>
          <a:srcRect/>
          <a:stretch>
            <a:fillRect/>
          </a:stretch>
        </p:blipFill>
        <p:spPr bwMode="auto">
          <a:xfrm>
            <a:off x="6858000" y="1524000"/>
            <a:ext cx="1624013" cy="2133600"/>
          </a:xfrm>
          <a:prstGeom prst="rect">
            <a:avLst/>
          </a:prstGeom>
          <a:noFill/>
          <a:ln w="9525">
            <a:noFill/>
            <a:miter lim="800000"/>
            <a:headEnd/>
            <a:tailEnd/>
          </a:ln>
        </p:spPr>
      </p:pic>
      <p:pic>
        <p:nvPicPr>
          <p:cNvPr id="10247" name="Picture 7" descr="37469422"/>
          <p:cNvPicPr>
            <a:picLocks noChangeAspect="1" noChangeArrowheads="1"/>
          </p:cNvPicPr>
          <p:nvPr/>
        </p:nvPicPr>
        <p:blipFill>
          <a:blip r:embed="rId4" cstate="print"/>
          <a:srcRect/>
          <a:stretch>
            <a:fillRect/>
          </a:stretch>
        </p:blipFill>
        <p:spPr bwMode="auto">
          <a:xfrm>
            <a:off x="3200400" y="1524000"/>
            <a:ext cx="3149600" cy="20986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1013</TotalTime>
  <Words>926</Words>
  <Application>Microsoft Office PowerPoint</Application>
  <PresentationFormat>On-screen Show (4:3)</PresentationFormat>
  <Paragraphs>123</Paragraphs>
  <Slides>31</Slides>
  <Notes>19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Dads Tie</vt:lpstr>
      <vt:lpstr>Everywhere  you look</vt:lpstr>
      <vt:lpstr>Stop and look around…</vt:lpstr>
      <vt:lpstr>The World of Health Science…</vt:lpstr>
      <vt:lpstr>Employment Outlook</vt:lpstr>
      <vt:lpstr>Slide 5</vt:lpstr>
      <vt:lpstr>The Five Pathways</vt:lpstr>
      <vt:lpstr>Therapeutic Services</vt:lpstr>
      <vt:lpstr>Diagnostic Services</vt:lpstr>
      <vt:lpstr>Health Informatics</vt:lpstr>
      <vt:lpstr>Environmental Support Services</vt:lpstr>
      <vt:lpstr>Biotechnology Research and Development</vt:lpstr>
      <vt:lpstr>The Future…</vt:lpstr>
      <vt:lpstr>Secondary Education</vt:lpstr>
      <vt:lpstr>Post-secondary</vt:lpstr>
      <vt:lpstr>On the Job Training</vt:lpstr>
      <vt:lpstr>  </vt:lpstr>
      <vt:lpstr>TYPES OF DEGREES</vt:lpstr>
      <vt:lpstr>ASSOCIATE</vt:lpstr>
      <vt:lpstr>BACHELOR’S</vt:lpstr>
      <vt:lpstr>MASTER’S</vt:lpstr>
      <vt:lpstr>DOCTORATE</vt:lpstr>
      <vt:lpstr>Continuing Education</vt:lpstr>
      <vt:lpstr>CERTIFICATION, REGISTRATION, LICENSURE </vt:lpstr>
      <vt:lpstr>Certification, Licensure, Registration</vt:lpstr>
      <vt:lpstr>Examples</vt:lpstr>
      <vt:lpstr>MULTICOMPETENT OR MULTISKILLED WORKER</vt:lpstr>
      <vt:lpstr>EXAMPLES</vt:lpstr>
      <vt:lpstr>ENTREPRENEUR</vt:lpstr>
      <vt:lpstr>ENTREPRENEUR</vt:lpstr>
      <vt:lpstr>Alternative  or Complimentary Medicine</vt:lpstr>
      <vt:lpstr>Resources</vt:lpstr>
    </vt:vector>
  </TitlesOfParts>
  <Company>Lexington School District 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CAREERS</dc:title>
  <dc:creator>Lexington Technology Center</dc:creator>
  <cp:lastModifiedBy>rhsteacher</cp:lastModifiedBy>
  <cp:revision>27</cp:revision>
  <dcterms:created xsi:type="dcterms:W3CDTF">1998-09-30T01:03:24Z</dcterms:created>
  <dcterms:modified xsi:type="dcterms:W3CDTF">2013-08-19T13:45:58Z</dcterms:modified>
</cp:coreProperties>
</file>