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2"/>
  </p:sldMasterIdLst>
  <p:notesMasterIdLst>
    <p:notesMasterId r:id="rId13"/>
  </p:notesMasterIdLst>
  <p:sldIdLst>
    <p:sldId id="256" r:id="rId3"/>
    <p:sldId id="257" r:id="rId4"/>
    <p:sldId id="266" r:id="rId5"/>
    <p:sldId id="268" r:id="rId6"/>
    <p:sldId id="264" r:id="rId7"/>
    <p:sldId id="258" r:id="rId8"/>
    <p:sldId id="267" r:id="rId9"/>
    <p:sldId id="265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4660"/>
  </p:normalViewPr>
  <p:slideViewPr>
    <p:cSldViewPr>
      <p:cViewPr>
        <p:scale>
          <a:sx n="66" d="100"/>
          <a:sy n="66" d="100"/>
        </p:scale>
        <p:origin x="-60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594B53-0D60-40A0-BFC2-984431E7CF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27593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8D52A7-6961-4D0D-BF8E-F22A60058557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9C39F-BFC2-4DBB-ABFC-00B762628397}" type="slidenum">
              <a:rPr lang="en-US"/>
              <a:pPr/>
              <a:t>10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075928-9F2E-4B84-A288-0B967BA211DB}" type="slidenum">
              <a:rPr lang="en-US"/>
              <a:pPr/>
              <a:t>2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A104B3-0A57-4742-B485-299EBA13A233}" type="slidenum">
              <a:rPr lang="en-US"/>
              <a:pPr/>
              <a:t>3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110561-E915-4914-AC7D-E09D7FA355C7}" type="slidenum">
              <a:rPr lang="en-US"/>
              <a:pPr/>
              <a:t>4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94BA75-B6E4-4A73-B1E8-364525150A2C}" type="slidenum">
              <a:rPr lang="en-US"/>
              <a:pPr/>
              <a:t>5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825F2E-3882-48A9-AACB-DB33B801096C}" type="slidenum">
              <a:rPr lang="en-US"/>
              <a:pPr/>
              <a:t>6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6DA0C7-952C-4790-9A3E-1070489B6629}" type="slidenum">
              <a:rPr lang="en-US"/>
              <a:pPr/>
              <a:t>7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6D4AF5-D770-4A2E-8533-1FED7509F9AE}" type="slidenum">
              <a:rPr lang="en-US"/>
              <a:pPr/>
              <a:t>8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C9919D-71AE-42DB-929B-2B34F96B2259}" type="slidenum">
              <a:rPr lang="en-US"/>
              <a:pPr/>
              <a:t>9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7" name="Picture 7" descr="hispanic_hm_pg1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166" y="0"/>
            <a:ext cx="9137667" cy="6858000"/>
          </a:xfrm>
          <a:prstGeom prst="rect">
            <a:avLst/>
          </a:prstGeom>
          <a:noFill/>
        </p:spPr>
      </p:pic>
      <p:sp>
        <p:nvSpPr>
          <p:cNvPr id="4096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2057400"/>
          </a:xfrm>
        </p:spPr>
        <p:txBody>
          <a:bodyPr/>
          <a:lstStyle>
            <a:lvl1pPr algn="ctr">
              <a:defRPr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10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 sz="2400" smtClean="0"/>
            </a:lvl1pPr>
          </a:lstStyle>
          <a:p>
            <a:r>
              <a:rPr lang="en-US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8" grpId="0" autoUpdateAnimBg="0"/>
      <p:bldP spid="40969" grpId="0" build="p" autoUpdateAnimBg="0" advAuto="0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096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72FC03-A594-4C35-8E51-FE8F992B4939}" type="datetimeFigureOut">
              <a:rPr lang="en-US"/>
              <a:pPr/>
              <a:t>8/31/2012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7B7239-82D3-4AEA-A1E2-3FBF8A0A16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1E50B1-9D11-4E42-8681-A7C636B1D43A}" type="datetimeFigureOut">
              <a:rPr lang="en-US"/>
              <a:pPr/>
              <a:t>8/31/2012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3BECDB-55C0-4311-AD1E-8B08D68BF4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82296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657600"/>
            <a:ext cx="82296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E32618-4AE5-41CF-A1C7-81268002EEB9}" type="datetimeFigureOut">
              <a:rPr lang="en-US"/>
              <a:pPr/>
              <a:t>8/31/2012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5464D7-A24D-41B3-83A7-ABC0AE912C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5674E5-4237-4D02-9DE3-8F16FF706DE1}" type="datetimeFigureOut">
              <a:rPr lang="en-US"/>
              <a:pPr/>
              <a:t>8/31/2012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4D5829-3FF6-4592-82F5-7E4BE69CF6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50190-9F2F-42AF-982A-F97D2EEB0AE2}" type="datetimeFigureOut">
              <a:rPr lang="en-US"/>
              <a:pPr/>
              <a:t>8/31/2012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A9BC8D-FBDF-4D4C-9663-D407DFA0A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B034A7-4CF0-465D-B24E-F980674E4D2F}" type="datetimeFigureOut">
              <a:rPr lang="en-US"/>
              <a:pPr/>
              <a:t>8/31/2012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48FD1D-7BA7-4C3E-A3D1-BAC5A75FC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78985C-F9F2-4860-AA1F-8EE0E8417CD0}" type="datetimeFigureOut">
              <a:rPr lang="en-US"/>
              <a:pPr/>
              <a:t>8/31/2012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A87A05-60DF-4E9B-9F33-EC5D06380B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1AD83-92F5-4E0F-9C6B-63E014E6D4ED}" type="datetimeFigureOut">
              <a:rPr lang="en-US"/>
              <a:pPr/>
              <a:t>8/31/2012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4468D-A445-467D-8BDB-7B437CCC17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BA26A-A9FC-493A-967B-CA3680D15388}" type="datetimeFigureOut">
              <a:rPr lang="en-US"/>
              <a:pPr/>
              <a:t>8/31/2012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83451A-665C-4B28-A5CF-6D04A75905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FAFE2D-578E-4D39-815D-5EF2757D200D}" type="datetimeFigureOut">
              <a:rPr lang="en-US"/>
              <a:pPr/>
              <a:t>8/31/2012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A81F07-5310-4D74-9E1D-BDE9E5F3BD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63FF4-6248-4137-8E0D-01BED42FA79B}" type="datetimeFigureOut">
              <a:rPr lang="en-US"/>
              <a:pPr/>
              <a:t>8/31/2012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026E08-CFFA-40AC-9B5D-6ED0A9B688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0336C3-E74D-4A01-962E-D9E46A604890}" type="datetimeFigureOut">
              <a:rPr lang="en-US"/>
              <a:pPr/>
              <a:t>8/31/2012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D0635-BFE0-4443-95A6-96F2690AD1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hispanic_hm_pg2_V2"/>
          <p:cNvPicPr>
            <a:picLocks noChangeAspect="1" noChangeArrowheads="1"/>
          </p:cNvPicPr>
          <p:nvPr/>
        </p:nvPicPr>
        <p:blipFill>
          <a:blip r:embed="rId15" cstate="print"/>
          <a:stretch>
            <a:fillRect/>
          </a:stretch>
        </p:blipFill>
        <p:spPr bwMode="auto">
          <a:xfrm>
            <a:off x="3166" y="0"/>
            <a:ext cx="9137667" cy="68580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6781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400">
                <a:latin typeface="Times New Roman" pitchFamily="18" charset="0"/>
              </a:defRPr>
            </a:lvl1pPr>
          </a:lstStyle>
          <a:p>
            <a:fld id="{517D68E0-3139-4D31-9678-BF5E9A63B5EB}" type="datetimeFigureOut">
              <a:rPr lang="en-US"/>
              <a:pPr/>
              <a:t>8/31/2012</a:t>
            </a:fld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>
                <a:latin typeface="Times New Roman" pitchFamily="18" charset="0"/>
              </a:defRPr>
            </a:lvl1pPr>
          </a:lstStyle>
          <a:p>
            <a:fld id="{F9D7BE8E-9176-4089-B894-E928AD5D68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bs.org/wgbh/nova/ancient/inca-skull-surgery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bs.org/wnet/redgold/media_players/basics_humorsT1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youtube.com/watch?v=JVQO0a4mMW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2057400"/>
          </a:xfrm>
        </p:spPr>
        <p:txBody>
          <a:bodyPr/>
          <a:lstStyle/>
          <a:p>
            <a:pPr eaLnBrk="1" hangingPunct="1"/>
            <a:r>
              <a:rPr lang="en-US" sz="4800" dirty="0" smtClean="0"/>
              <a:t>The History of Healthcare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Modern Times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Rapid growth in healthcare</a:t>
            </a:r>
          </a:p>
          <a:p>
            <a:pPr eaLnBrk="1" hangingPunct="1"/>
            <a:r>
              <a:rPr lang="en-US" dirty="0" smtClean="0"/>
              <a:t>Antibiotics</a:t>
            </a:r>
          </a:p>
          <a:p>
            <a:pPr eaLnBrk="1" hangingPunct="1"/>
            <a:r>
              <a:rPr lang="en-US" dirty="0" smtClean="0"/>
              <a:t>X-ray’s</a:t>
            </a:r>
          </a:p>
          <a:p>
            <a:pPr eaLnBrk="1" hangingPunct="1"/>
            <a:r>
              <a:rPr lang="en-US" dirty="0" smtClean="0"/>
              <a:t>Cancer treatment</a:t>
            </a:r>
          </a:p>
          <a:p>
            <a:pPr eaLnBrk="1" hangingPunct="1"/>
            <a:r>
              <a:rPr lang="en-US" dirty="0" smtClean="0"/>
              <a:t>Organ transplants</a:t>
            </a:r>
          </a:p>
          <a:p>
            <a:pPr eaLnBrk="1" hangingPunct="1"/>
            <a:r>
              <a:rPr lang="en-US" dirty="0" smtClean="0"/>
              <a:t>Medicines</a:t>
            </a:r>
          </a:p>
          <a:p>
            <a:pPr eaLnBrk="1" hangingPunct="1"/>
            <a:r>
              <a:rPr lang="en-US" dirty="0" smtClean="0"/>
              <a:t>computers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Prehistory and the Ancient World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Believed that illness and disease was caused by supernatural spirits and demons.</a:t>
            </a:r>
          </a:p>
          <a:p>
            <a:pPr eaLnBrk="1" hangingPunct="1"/>
            <a:r>
              <a:rPr lang="en-US" dirty="0" smtClean="0"/>
              <a:t>Herbs and plants were used as medicine</a:t>
            </a:r>
          </a:p>
          <a:p>
            <a:pPr eaLnBrk="1" hangingPunct="1"/>
            <a:r>
              <a:rPr lang="en-US" dirty="0" smtClean="0"/>
              <a:t>Sometimes performed surgery such as trepanation (boring a hole in the head)</a:t>
            </a:r>
          </a:p>
          <a:p>
            <a:pPr eaLnBrk="1" hangingPunct="1">
              <a:buNone/>
            </a:pP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http://www.pbs.org/wgbh/nova/ancient/inca-skull-surgery.html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</p:txBody>
      </p:sp>
      <p:pic>
        <p:nvPicPr>
          <p:cNvPr id="4" name="Picture 3" descr="080512-inca-skulls_bi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72200" y="3276600"/>
            <a:ext cx="2360048" cy="218598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aduce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3352800"/>
            <a:ext cx="1989221" cy="2362200"/>
          </a:xfrm>
          <a:prstGeom prst="rect">
            <a:avLst/>
          </a:prstGeom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Religion in Medicine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Asclepius was the Greek God of Healing</a:t>
            </a:r>
          </a:p>
          <a:p>
            <a:pPr eaLnBrk="1" hangingPunct="1"/>
            <a:r>
              <a:rPr lang="en-US" dirty="0" smtClean="0"/>
              <a:t>People went to his temple to pray for cures</a:t>
            </a:r>
          </a:p>
          <a:p>
            <a:pPr eaLnBrk="1" hangingPunct="1"/>
            <a:r>
              <a:rPr lang="en-US" dirty="0" smtClean="0"/>
              <a:t>His symbol was a snake</a:t>
            </a:r>
          </a:p>
          <a:p>
            <a:pPr eaLnBrk="1" hangingPunct="1"/>
            <a:r>
              <a:rPr lang="en-US" dirty="0" smtClean="0"/>
              <a:t>Other people during this time used Healers or nature for cures</a:t>
            </a:r>
          </a:p>
          <a:p>
            <a:pPr eaLnBrk="1" hangingPunct="1">
              <a:buNone/>
            </a:pPr>
            <a:endParaRPr lang="en-US" dirty="0" smtClean="0"/>
          </a:p>
        </p:txBody>
      </p:sp>
      <p:pic>
        <p:nvPicPr>
          <p:cNvPr id="4" name="Picture 3" descr="asclepiu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5200" y="3276600"/>
            <a:ext cx="2008414" cy="312420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5410200" y="4114800"/>
            <a:ext cx="1371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Hippocrates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Is known as the Father of Medicine</a:t>
            </a:r>
          </a:p>
          <a:p>
            <a:pPr eaLnBrk="1" hangingPunct="1"/>
            <a:r>
              <a:rPr lang="en-US" dirty="0" smtClean="0"/>
              <a:t>Practiced and taught medicine around 400B.C. in Greece</a:t>
            </a:r>
          </a:p>
          <a:p>
            <a:pPr eaLnBrk="1" hangingPunct="1"/>
            <a:r>
              <a:rPr lang="en-US" dirty="0" smtClean="0"/>
              <a:t>Recorded signs and symptoms of many diseases</a:t>
            </a:r>
          </a:p>
          <a:p>
            <a:pPr eaLnBrk="1" hangingPunct="1"/>
            <a:r>
              <a:rPr lang="en-US" dirty="0" smtClean="0"/>
              <a:t>He and his students followed a strict ethical code, swearing to maintain patient privacy and</a:t>
            </a:r>
          </a:p>
          <a:p>
            <a:pPr eaLnBrk="1" hangingPunct="1">
              <a:buNone/>
            </a:pPr>
            <a:r>
              <a:rPr lang="en-US" dirty="0" smtClean="0"/>
              <a:t>	 to never harm someone on purpose. </a:t>
            </a:r>
          </a:p>
          <a:p>
            <a:pPr eaLnBrk="1" hangingPunct="1"/>
            <a:r>
              <a:rPr lang="en-US" dirty="0" smtClean="0"/>
              <a:t>Doctors still swear by this oath today, </a:t>
            </a:r>
          </a:p>
          <a:p>
            <a:pPr eaLnBrk="1" hangingPunct="1">
              <a:buNone/>
            </a:pPr>
            <a:r>
              <a:rPr lang="en-US" dirty="0" smtClean="0"/>
              <a:t>	called the Hippocratic Oath.</a:t>
            </a:r>
          </a:p>
        </p:txBody>
      </p:sp>
      <p:pic>
        <p:nvPicPr>
          <p:cNvPr id="6" name="Picture 5" descr="hippocrat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817620"/>
            <a:ext cx="2037522" cy="281178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Galen- 200A.D.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Was also Greek</a:t>
            </a:r>
          </a:p>
          <a:p>
            <a:r>
              <a:rPr lang="en-US" dirty="0" smtClean="0"/>
              <a:t>Was appointed as a physician to the gladiators </a:t>
            </a:r>
          </a:p>
          <a:p>
            <a:r>
              <a:rPr lang="en-US" dirty="0" smtClean="0"/>
              <a:t>Galen documented the importance of the spinal cord to limb movement.</a:t>
            </a:r>
          </a:p>
          <a:p>
            <a:r>
              <a:rPr lang="en-US" dirty="0" smtClean="0"/>
              <a:t>Cured breathing difficulties by performing tracheotomies, still used today. </a:t>
            </a:r>
          </a:p>
          <a:p>
            <a:r>
              <a:rPr lang="en-US" dirty="0" smtClean="0"/>
              <a:t>Dissected animals to learn more about</a:t>
            </a:r>
          </a:p>
          <a:p>
            <a:pPr>
              <a:buNone/>
            </a:pPr>
            <a:r>
              <a:rPr lang="en-US" dirty="0" smtClean="0"/>
              <a:t>	 the human body</a:t>
            </a:r>
          </a:p>
        </p:txBody>
      </p:sp>
      <p:pic>
        <p:nvPicPr>
          <p:cNvPr id="4" name="Picture 3" descr="gal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4276" y="3810000"/>
            <a:ext cx="2280649" cy="284797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924800" cy="1066800"/>
          </a:xfrm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r>
              <a:rPr lang="en-US" dirty="0" smtClean="0"/>
              <a:t>Galen believed in the four humors- blood, phlegm, black bile, and yellow bile. </a:t>
            </a:r>
          </a:p>
          <a:p>
            <a:r>
              <a:rPr lang="en-US" dirty="0" smtClean="0"/>
              <a:t>He believed an imbalance in any one of these humors resulted in sickness of the body. </a:t>
            </a:r>
            <a:endParaRPr lang="en-US" dirty="0" smtClean="0"/>
          </a:p>
          <a:p>
            <a:r>
              <a:rPr lang="en-US" dirty="0" smtClean="0"/>
              <a:t>These humors were balanced by </a:t>
            </a:r>
          </a:p>
          <a:p>
            <a:pPr>
              <a:buNone/>
            </a:pPr>
            <a:r>
              <a:rPr lang="en-US" dirty="0" smtClean="0"/>
              <a:t>	bloodletting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>
              <a:hlinkClick r:id="rId3"/>
            </a:endParaRPr>
          </a:p>
          <a:p>
            <a:pPr>
              <a:buNone/>
            </a:pPr>
            <a:endParaRPr lang="en-US" dirty="0" smtClean="0">
              <a:hlinkClick r:id="rId3"/>
            </a:endParaRPr>
          </a:p>
          <a:p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www.pbs.org/wnet/redgold/media_players/basics_humorsT1.html</a:t>
            </a:r>
            <a:endParaRPr lang="en-US" dirty="0" smtClean="0"/>
          </a:p>
        </p:txBody>
      </p:sp>
      <p:pic>
        <p:nvPicPr>
          <p:cNvPr id="4" name="Picture 3" descr="bloodletti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5000" y="2590800"/>
            <a:ext cx="3001287" cy="30480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Middle Ages 500A.D.-1500</a:t>
            </a:r>
          </a:p>
        </p:txBody>
      </p:sp>
      <p:sp>
        <p:nvSpPr>
          <p:cNvPr id="9219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8305800" cy="4267200"/>
          </a:xfrm>
        </p:spPr>
        <p:txBody>
          <a:bodyPr/>
          <a:lstStyle/>
          <a:p>
            <a:r>
              <a:rPr lang="en-US" dirty="0" smtClean="0"/>
              <a:t>Reason replaced spiritual and superstitious causes for illness. </a:t>
            </a:r>
          </a:p>
          <a:p>
            <a:r>
              <a:rPr lang="en-US" dirty="0" smtClean="0"/>
              <a:t>Barber-surgeons- besides cutting hair,</a:t>
            </a:r>
          </a:p>
          <a:p>
            <a:pPr>
              <a:buNone/>
            </a:pPr>
            <a:r>
              <a:rPr lang="en-US" dirty="0" smtClean="0"/>
              <a:t>	 they also treated cataracts, amputated</a:t>
            </a:r>
          </a:p>
          <a:p>
            <a:pPr>
              <a:buNone/>
            </a:pPr>
            <a:r>
              <a:rPr lang="en-US" dirty="0" smtClean="0"/>
              <a:t>	 limbs, and burned the stumps of</a:t>
            </a:r>
          </a:p>
          <a:p>
            <a:pPr>
              <a:buNone/>
            </a:pPr>
            <a:r>
              <a:rPr lang="en-US" dirty="0" smtClean="0"/>
              <a:t>	 limbs to seal the blood vessels.</a:t>
            </a:r>
          </a:p>
          <a:p>
            <a:r>
              <a:rPr lang="en-US" dirty="0" smtClean="0"/>
              <a:t>Barber shop symbol-</a:t>
            </a:r>
          </a:p>
          <a:p>
            <a:r>
              <a:rPr lang="en-US" dirty="0" smtClean="0"/>
              <a:t>Regulation of medical care began- </a:t>
            </a:r>
          </a:p>
          <a:p>
            <a:pPr>
              <a:buNone/>
            </a:pPr>
            <a:r>
              <a:rPr lang="en-US" dirty="0" smtClean="0"/>
              <a:t>	Physicians were licensed after formal </a:t>
            </a:r>
          </a:p>
          <a:p>
            <a:pPr>
              <a:buNone/>
            </a:pPr>
            <a:r>
              <a:rPr lang="en-US" dirty="0" smtClean="0"/>
              <a:t>	training. 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5" name="Picture 4" descr="barber po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3200" y="2819400"/>
            <a:ext cx="2419672" cy="383381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133600" y="5715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4"/>
              </a:rPr>
              <a:t>http://www.youtube.com/watch?v=JVQO0a4mMWs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Renaissance 1500-1700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Artists </a:t>
            </a:r>
            <a:r>
              <a:rPr lang="en-US" dirty="0" err="1" smtClean="0"/>
              <a:t>Michaelangelo</a:t>
            </a:r>
            <a:r>
              <a:rPr lang="en-US" dirty="0" smtClean="0"/>
              <a:t> and Leonardo </a:t>
            </a:r>
            <a:r>
              <a:rPr lang="en-US" dirty="0" err="1" smtClean="0"/>
              <a:t>da</a:t>
            </a:r>
            <a:r>
              <a:rPr lang="en-US" dirty="0" smtClean="0"/>
              <a:t> Vinci used dissection to be able to draw the human body more realistically. </a:t>
            </a:r>
          </a:p>
          <a:p>
            <a:r>
              <a:rPr lang="en-US" dirty="0" smtClean="0"/>
              <a:t>The printing press allowed knowledge to be spread to others. </a:t>
            </a:r>
          </a:p>
          <a:p>
            <a:r>
              <a:rPr lang="en-US" dirty="0" smtClean="0"/>
              <a:t>Andreas Vesalius published the first </a:t>
            </a:r>
          </a:p>
          <a:p>
            <a:pPr>
              <a:buNone/>
            </a:pPr>
            <a:r>
              <a:rPr lang="en-US" dirty="0" smtClean="0"/>
              <a:t>	book on Human Anatomy. He proved</a:t>
            </a:r>
          </a:p>
          <a:p>
            <a:pPr>
              <a:buNone/>
            </a:pPr>
            <a:r>
              <a:rPr lang="en-US" dirty="0" smtClean="0"/>
              <a:t>	 Galen wrong. </a:t>
            </a:r>
          </a:p>
          <a:p>
            <a:r>
              <a:rPr lang="en-US" dirty="0" smtClean="0"/>
              <a:t>The microscope was invented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andreas-vesalius-2-siz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0800" y="3157928"/>
            <a:ext cx="2476500" cy="316667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2390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The Industrial Revolution 1700-1900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Many changes came in healthcare due to the introduction of machines. </a:t>
            </a:r>
          </a:p>
          <a:p>
            <a:pPr eaLnBrk="1" hangingPunct="1"/>
            <a:r>
              <a:rPr lang="en-US" dirty="0" smtClean="0"/>
              <a:t>Stethoscopes , better microscopes so that blood cells and bacteria could be seen. </a:t>
            </a:r>
          </a:p>
          <a:p>
            <a:pPr eaLnBrk="1" hangingPunct="1"/>
            <a:r>
              <a:rPr lang="en-US" dirty="0" smtClean="0"/>
              <a:t>Joseph Lister insisted on cleaning hands and instruments before moving to another patient. We call this MEDICAL ASEPSIS. He was made fun of. </a:t>
            </a:r>
          </a:p>
          <a:p>
            <a:pPr eaLnBrk="1" hangingPunct="1"/>
            <a:r>
              <a:rPr lang="en-US" dirty="0" smtClean="0"/>
              <a:t>The use of ether to anesthetize began so that surgery could be painless.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eekHeritageMonthPres">
  <a:themeElements>
    <a:clrScheme name="AsianPacAmerHerMonth_TP10131490 6">
      <a:dk1>
        <a:srgbClr val="000000"/>
      </a:dk1>
      <a:lt1>
        <a:srgbClr val="FFFFFF"/>
      </a:lt1>
      <a:dk2>
        <a:srgbClr val="000000"/>
      </a:dk2>
      <a:lt2>
        <a:srgbClr val="996633"/>
      </a:lt2>
      <a:accent1>
        <a:srgbClr val="CC9900"/>
      </a:accent1>
      <a:accent2>
        <a:srgbClr val="FFE28F"/>
      </a:accent2>
      <a:accent3>
        <a:srgbClr val="FFFFFF"/>
      </a:accent3>
      <a:accent4>
        <a:srgbClr val="000000"/>
      </a:accent4>
      <a:accent5>
        <a:srgbClr val="E2CAAA"/>
      </a:accent5>
      <a:accent6>
        <a:srgbClr val="E7CD81"/>
      </a:accent6>
      <a:hlink>
        <a:srgbClr val="996633"/>
      </a:hlink>
      <a:folHlink>
        <a:srgbClr val="FF9900"/>
      </a:folHlink>
    </a:clrScheme>
    <a:fontScheme name="AsianPacAmerHerMonth_TP10131490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sianPacAmerHerMonth_TP10131490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ianPacAmerHerMonth_TP10131490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ianPacAmerHerMonth_TP10131490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027DE81-D45E-496F-810E-8BDAA9E19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GreekHeritageMonthPres</Template>
  <TotalTime>707</TotalTime>
  <Words>358</Words>
  <Application>Microsoft Office PowerPoint</Application>
  <PresentationFormat>On-screen Show (4:3)</PresentationFormat>
  <Paragraphs>75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GreekHeritageMonthPres</vt:lpstr>
      <vt:lpstr>The History of Healthcare</vt:lpstr>
      <vt:lpstr>Prehistory and the Ancient World</vt:lpstr>
      <vt:lpstr>Religion in Medicine</vt:lpstr>
      <vt:lpstr>Hippocrates</vt:lpstr>
      <vt:lpstr>Galen- 200A.D.</vt:lpstr>
      <vt:lpstr>Slide 6</vt:lpstr>
      <vt:lpstr>Middle Ages 500A.D.-1500</vt:lpstr>
      <vt:lpstr>The Renaissance 1500-1700</vt:lpstr>
      <vt:lpstr>The Industrial Revolution 1700-1900 </vt:lpstr>
      <vt:lpstr>Modern Times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Heritage Month Presentation</dc:title>
  <dc:creator>Bob</dc:creator>
  <cp:lastModifiedBy>rhsteacher</cp:lastModifiedBy>
  <cp:revision>37</cp:revision>
  <dcterms:created xsi:type="dcterms:W3CDTF">2011-08-08T03:44:21Z</dcterms:created>
  <dcterms:modified xsi:type="dcterms:W3CDTF">2012-08-31T15:31:23Z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TC102308681033</vt:lpwstr>
  </property>
</Properties>
</file>