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68" r:id="rId3"/>
    <p:sldId id="258" r:id="rId4"/>
    <p:sldId id="278" r:id="rId5"/>
    <p:sldId id="285" r:id="rId6"/>
    <p:sldId id="287" r:id="rId7"/>
    <p:sldId id="286" r:id="rId8"/>
    <p:sldId id="279" r:id="rId9"/>
    <p:sldId id="288" r:id="rId10"/>
    <p:sldId id="259" r:id="rId11"/>
    <p:sldId id="284" r:id="rId12"/>
    <p:sldId id="280" r:id="rId13"/>
    <p:sldId id="289" r:id="rId14"/>
    <p:sldId id="291" r:id="rId15"/>
    <p:sldId id="260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31" r:id="rId25"/>
    <p:sldId id="332" r:id="rId26"/>
    <p:sldId id="300" r:id="rId27"/>
    <p:sldId id="343" r:id="rId28"/>
    <p:sldId id="344" r:id="rId29"/>
    <p:sldId id="299" r:id="rId30"/>
    <p:sldId id="345" r:id="rId31"/>
    <p:sldId id="349" r:id="rId32"/>
    <p:sldId id="308" r:id="rId33"/>
    <p:sldId id="333" r:id="rId34"/>
    <p:sldId id="334" r:id="rId35"/>
    <p:sldId id="264" r:id="rId36"/>
    <p:sldId id="335" r:id="rId37"/>
    <p:sldId id="347" r:id="rId38"/>
    <p:sldId id="350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263" r:id="rId47"/>
    <p:sldId id="270" r:id="rId48"/>
    <p:sldId id="330" r:id="rId49"/>
    <p:sldId id="329" r:id="rId50"/>
    <p:sldId id="316" r:id="rId51"/>
    <p:sldId id="312" r:id="rId52"/>
    <p:sldId id="310" r:id="rId53"/>
    <p:sldId id="314" r:id="rId54"/>
    <p:sldId id="356" r:id="rId55"/>
    <p:sldId id="318" r:id="rId56"/>
    <p:sldId id="325" r:id="rId57"/>
    <p:sldId id="357" r:id="rId58"/>
    <p:sldId id="354" r:id="rId59"/>
    <p:sldId id="355" r:id="rId60"/>
    <p:sldId id="326" r:id="rId61"/>
    <p:sldId id="320" r:id="rId62"/>
    <p:sldId id="351" r:id="rId63"/>
    <p:sldId id="352" r:id="rId64"/>
    <p:sldId id="275" r:id="rId65"/>
    <p:sldId id="276" r:id="rId66"/>
    <p:sldId id="277" r:id="rId67"/>
    <p:sldId id="35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20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8977-8CDD-40B1-BC8E-9F4EE5CB6CC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D5299-40DF-48B9-9DE2-DC57EC6F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7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09444-5B1D-413A-BBCA-A17603C5F7ED}" type="slidenum">
              <a:rPr lang="en-US"/>
              <a:pPr/>
              <a:t>24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E8373-34CC-4A26-B625-15875F914D78}" type="slidenum">
              <a:rPr lang="en-US"/>
              <a:pPr/>
              <a:t>56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http://www.humanillnesses.com/original/images/hdc_0001_0002_0_img0181.jpg</a:t>
            </a:r>
          </a:p>
        </p:txBody>
      </p:sp>
    </p:spTree>
    <p:extLst>
      <p:ext uri="{BB962C8B-B14F-4D97-AF65-F5344CB8AC3E}">
        <p14:creationId xmlns:p14="http://schemas.microsoft.com/office/powerpoint/2010/main" val="228563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E8373-34CC-4A26-B625-15875F914D78}" type="slidenum">
              <a:rPr lang="en-US"/>
              <a:pPr/>
              <a:t>57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http://www.humanillnesses.com/original/images/hdc_0001_0002_0_img0181.jpg</a:t>
            </a:r>
          </a:p>
        </p:txBody>
      </p:sp>
    </p:spTree>
    <p:extLst>
      <p:ext uri="{BB962C8B-B14F-4D97-AF65-F5344CB8AC3E}">
        <p14:creationId xmlns:p14="http://schemas.microsoft.com/office/powerpoint/2010/main" val="2607393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E8373-34CC-4A26-B625-15875F914D78}" type="slidenum">
              <a:rPr lang="en-US"/>
              <a:pPr/>
              <a:t>58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http://www.humanillnesses.com/original/images/hdc_0001_0002_0_img0181.jpg</a:t>
            </a:r>
          </a:p>
        </p:txBody>
      </p:sp>
    </p:spTree>
    <p:extLst>
      <p:ext uri="{BB962C8B-B14F-4D97-AF65-F5344CB8AC3E}">
        <p14:creationId xmlns:p14="http://schemas.microsoft.com/office/powerpoint/2010/main" val="258048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E8373-34CC-4A26-B625-15875F914D78}" type="slidenum">
              <a:rPr lang="en-US"/>
              <a:pPr/>
              <a:t>59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http://www.humanillnesses.com/original/images/hdc_0001_0002_0_img0181.jpg</a:t>
            </a:r>
          </a:p>
        </p:txBody>
      </p:sp>
    </p:spTree>
    <p:extLst>
      <p:ext uri="{BB962C8B-B14F-4D97-AF65-F5344CB8AC3E}">
        <p14:creationId xmlns:p14="http://schemas.microsoft.com/office/powerpoint/2010/main" val="304702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47387-C4E4-4E86-864D-905F40C5A3F7}" type="slidenum">
              <a:rPr lang="en-US"/>
              <a:pPr/>
              <a:t>60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http://www.bmm.charite.de/rueckschau/ribeiro/Myasthenia%20gravis.jpg</a:t>
            </a:r>
            <a:br>
              <a:rPr lang="en-US"/>
            </a:br>
            <a:r>
              <a:rPr lang="en-US"/>
              <a:t>http://images.google.com/imgres?imgurl=http://www.nanosweb.org/patient_info/brochures/images/mythenia_1.jpg&amp;imgrefurl=http://www.nanosweb.org/patient_info/brochures/MyastheniaGravis.asp&amp;h=631&amp;w=600&amp;sz=98&amp;hl=en&amp;start=13&amp;um=1&amp;tbnid=ExsNh5GEE7ifoM:&amp;tbnh=137&amp;tbnw=130&amp;prev=/images%3Fq%3DMyasthenia%2BGravis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391421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1A84C-3145-469B-9408-07F42151ACA0}" type="slidenum">
              <a:rPr lang="en-US"/>
              <a:pPr/>
              <a:t>61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39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1A84C-3145-469B-9408-07F42151ACA0}" type="slidenum">
              <a:rPr lang="en-US"/>
              <a:pPr/>
              <a:t>62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1A84C-3145-469B-9408-07F42151ACA0}" type="slidenum">
              <a:rPr lang="en-US"/>
              <a:pPr/>
              <a:t>63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9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09444-5B1D-413A-BBCA-A17603C5F7ED}" type="slidenum">
              <a:rPr lang="en-US"/>
              <a:pPr/>
              <a:t>25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07A6E-7D42-4627-A75A-E543B0ED100B}" type="slidenum">
              <a:rPr lang="en-US"/>
              <a:pPr/>
              <a:t>32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7A411-DB71-4D20-85C5-614FBC93324C}" type="slidenum">
              <a:rPr lang="en-US"/>
              <a:pPr/>
              <a:t>50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http://www.medicinenet.com/muscle_cramps/article.htm</a:t>
            </a:r>
            <a:br>
              <a:rPr lang="en-US"/>
            </a:br>
            <a:r>
              <a:rPr lang="en-US"/>
              <a:t>http://www.abc.net.au/science/news/img/techno/muscle170304.jpg</a:t>
            </a:r>
            <a:br>
              <a:rPr lang="en-US"/>
            </a:br>
            <a:r>
              <a:rPr lang="en-US"/>
              <a:t>http://www.cartoonstock.com/newscartoons/cartoonists/bgr/lowres/bgrn692l.jpg</a:t>
            </a:r>
          </a:p>
        </p:txBody>
      </p:sp>
    </p:spTree>
    <p:extLst>
      <p:ext uri="{BB962C8B-B14F-4D97-AF65-F5344CB8AC3E}">
        <p14:creationId xmlns:p14="http://schemas.microsoft.com/office/powerpoint/2010/main" val="299183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BB4A2-2E57-4034-AFA2-FD1BAA96FD83}" type="slidenum">
              <a:rPr lang="en-US"/>
              <a:pPr/>
              <a:t>51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http://medicalimages.allrefer.com/large/muscle-strain.jpg</a:t>
            </a:r>
            <a:br>
              <a:rPr lang="en-US"/>
            </a:br>
            <a:r>
              <a:rPr lang="en-US"/>
              <a:t>http://www.ptclinic.com/medlibrary/images/a15a.jpg</a:t>
            </a:r>
          </a:p>
        </p:txBody>
      </p:sp>
    </p:spTree>
    <p:extLst>
      <p:ext uri="{BB962C8B-B14F-4D97-AF65-F5344CB8AC3E}">
        <p14:creationId xmlns:p14="http://schemas.microsoft.com/office/powerpoint/2010/main" val="153653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6CFC5-FC13-47BA-A6D0-1CE55AD28F16}" type="slidenum">
              <a:rPr lang="en-US"/>
              <a:pPr/>
              <a:t>52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health.yahoo.com/media/healthwise/n5551870.jpg&amp;imgrefurl=http://health.yahoo.com/topic/emergency/overview/article/healthwise/popup/zm2754&amp;h=300&amp;w=460&amp;sz=77&amp;hl=en&amp;start=8&amp;um=1&amp;tbnid=DDL4EAjN_AID7M:&amp;tbnh=83&amp;tbnw=128&amp;prev=/images%3Fq%3Dsprains%26svnum%3D10%26um%3D1%26hl%3Den%26rls%3DGGLB,GGLB:1969-53,GGLB:en%26sa%3DN</a:t>
            </a:r>
            <a:br>
              <a:rPr lang="en-US"/>
            </a:br>
            <a:r>
              <a:rPr lang="en-US"/>
              <a:t>http://images.google.com/imgres?imgurl=http://healthcare.utah.edu/healthinfo/images/ei_0190.gif&amp;imgrefurl=http://healthcare.utah.edu/healthinfo/pediatric/poison/sprains.htm&amp;h=460&amp;w=530&amp;sz=38&amp;hl=en&amp;start=2&amp;um=1&amp;tbnid=7URgDVBTmf9H5M:&amp;tbnh=115&amp;tbnw=132&amp;prev=/images%3Fq%3Dsprains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292606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76773-D8BF-4ED5-AF1F-FB11245338E8}" type="slidenum">
              <a:rPr lang="en-US"/>
              <a:pPr/>
              <a:t>53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E8373-34CC-4A26-B625-15875F914D78}" type="slidenum">
              <a:rPr lang="en-US"/>
              <a:pPr/>
              <a:t>54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http://www.humanillnesses.com/original/images/hdc_0001_0002_0_img0181.jpg</a:t>
            </a:r>
          </a:p>
        </p:txBody>
      </p:sp>
    </p:spTree>
    <p:extLst>
      <p:ext uri="{BB962C8B-B14F-4D97-AF65-F5344CB8AC3E}">
        <p14:creationId xmlns:p14="http://schemas.microsoft.com/office/powerpoint/2010/main" val="213221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6A2FF-5DA8-4C31-9010-67EBE92E0787}" type="slidenum">
              <a:rPr lang="en-US"/>
              <a:pPr/>
              <a:t>55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http://drfleablog.blogspot.com/2006/12/risus-sardonicus.html</a:t>
            </a:r>
            <a:br>
              <a:rPr lang="en-US"/>
            </a:br>
            <a:r>
              <a:rPr lang="en-US"/>
              <a:t>http://www.bilkent.edu.tr/~bilheal/aykonu/ay2005/mart05/SoldierTetanus.gif</a:t>
            </a:r>
          </a:p>
        </p:txBody>
      </p:sp>
    </p:spTree>
    <p:extLst>
      <p:ext uri="{BB962C8B-B14F-4D97-AF65-F5344CB8AC3E}">
        <p14:creationId xmlns:p14="http://schemas.microsoft.com/office/powerpoint/2010/main" val="331108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D7681A0-77DB-48FC-BF0C-02342DC55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E8D2-A22E-4966-A0A3-492A8ABBE9E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76DD-3FA2-4E4C-B259-2229247ED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vtunnel.com/index.php/1010111A/27c99b70a0141748676d1bc6d8136355df1b9f19e1d37e8a53a02cdf9d0ec8671bbfde249edfaf14e1094712864d382148fcc0784f151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vtunnel.com/index.php/1010111A/27c99b70a004090a7f651481df1f6c55d3509402e7d266915fe674f09f0bdd382ba4de7b98caab0cfd38734fde1b35245e80f5557c8e5452c2f02f330bce082638b1bee7c81512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vtunnel.com/index.php/1010111A/27c99b70a004090a7f651481df1f6c55d3509402e7d266915fe674f09f0bdd382ba4de7b98caab0cfd38734fd31b38205e82f5557c94556ccffb38030bc60c2039c0a6ec81f453db1512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vtunnel.com/index.php/1010111A/27c99b70a004090a7f651481df1f6c55d3509402e7d266915fe674f09f0bdd382ba4de7b98caab0cfd38734fd11b3a255e86f954619a4b64d0cd2a3212c2142624ed91bb81f453db1512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herbal.com/the-recovery-wrap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bp3.blogger.com/_9S4uctpzMHo/RY3hKhmmt7I/AAAAAAAAAAk/_y-y5h_X_Q0/s1600-h/risus+sardonicus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44NYsYPCEMQ" TargetMode="External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4596370/ap-muscle-test-flash-cards/" TargetMode="External"/><Relationship Id="rId2" Type="http://schemas.openxmlformats.org/officeDocument/2006/relationships/hyperlink" Target="http://quizlet.com/1915732/muscles-of-the-head-and-neck-flash-card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etbodysmart.com/ap/muscularsystem/menu/menu.html" TargetMode="External"/><Relationship Id="rId4" Type="http://schemas.openxmlformats.org/officeDocument/2006/relationships/hyperlink" Target="http://www.anatomyarcade.com/games/PAM/PAM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/>
              <a:t>2. Contractibility - the ability to shorten actively and exert a pull, or tension that can be harnessed by connective tissues.</a:t>
            </a:r>
          </a:p>
          <a:p>
            <a:endParaRPr lang="en-US" sz="4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3. Extensibility- the ability to</a:t>
            </a:r>
          </a:p>
          <a:p>
            <a:pPr>
              <a:buNone/>
            </a:pPr>
            <a:r>
              <a:rPr lang="en-US" sz="4800" b="1" dirty="0" smtClean="0"/>
              <a:t>continue to contract over a range of resting lengths. </a:t>
            </a:r>
          </a:p>
          <a:p>
            <a:pPr>
              <a:buNone/>
            </a:pPr>
            <a:r>
              <a:rPr lang="en-US" sz="4800" b="1" dirty="0" smtClean="0"/>
              <a:t> Ex: a smooth muscle cell can be stretched to several times its original length and still contract on stimulation.</a:t>
            </a:r>
          </a:p>
          <a:p>
            <a:endParaRPr lang="en-US" sz="4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200" dirty="0" smtClean="0"/>
              <a:t>4</a:t>
            </a:r>
            <a:r>
              <a:rPr lang="en-US" sz="4800" b="1" dirty="0" smtClean="0"/>
              <a:t>. Elasticity- the ability of a muscle to rebound toward its original length after a contraction.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800" dirty="0" smtClean="0"/>
              <a:t>anatomists often used the </a:t>
            </a:r>
            <a:r>
              <a:rPr lang="en-US" sz="4800" dirty="0" err="1" smtClean="0"/>
              <a:t>Greekwords</a:t>
            </a:r>
            <a:r>
              <a:rPr lang="en-US" sz="4800" dirty="0" smtClean="0"/>
              <a:t> </a:t>
            </a:r>
          </a:p>
          <a:p>
            <a:pPr>
              <a:buNone/>
            </a:pPr>
            <a:endParaRPr lang="en-US" sz="4800" dirty="0" smtClean="0"/>
          </a:p>
          <a:p>
            <a:r>
              <a:rPr lang="en-US" sz="4800" i="1" dirty="0" err="1" smtClean="0"/>
              <a:t>Sarkos</a:t>
            </a:r>
            <a:r>
              <a:rPr lang="en-US" sz="4800" i="1" dirty="0" smtClean="0"/>
              <a:t>- (flesh) </a:t>
            </a:r>
          </a:p>
          <a:p>
            <a:r>
              <a:rPr lang="en-US" sz="4800" i="1" dirty="0" err="1" smtClean="0"/>
              <a:t>Mys</a:t>
            </a:r>
            <a:r>
              <a:rPr lang="en-US" sz="4800" i="1" dirty="0" smtClean="0"/>
              <a:t>-</a:t>
            </a:r>
            <a:r>
              <a:rPr lang="en-US" sz="4800" dirty="0" smtClean="0"/>
              <a:t>(muscle).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800" dirty="0" smtClean="0"/>
              <a:t>Muscle Vocabulary</a:t>
            </a:r>
          </a:p>
          <a:p>
            <a:r>
              <a:rPr lang="en-US" sz="4400" dirty="0" smtClean="0"/>
              <a:t>Muscle fibers-is the elongated cells of</a:t>
            </a:r>
          </a:p>
          <a:p>
            <a:pPr>
              <a:buNone/>
            </a:pPr>
            <a:r>
              <a:rPr lang="en-US" sz="4400" dirty="0" smtClean="0"/>
              <a:t>a muscle.</a:t>
            </a:r>
          </a:p>
          <a:p>
            <a:r>
              <a:rPr lang="en-US" sz="4400" dirty="0" smtClean="0"/>
              <a:t>Striations- light and dark stripes across</a:t>
            </a:r>
          </a:p>
          <a:p>
            <a:pPr>
              <a:buNone/>
            </a:pPr>
            <a:r>
              <a:rPr lang="en-US" sz="4400" dirty="0" smtClean="0"/>
              <a:t>the muscle.</a:t>
            </a:r>
          </a:p>
          <a:p>
            <a:r>
              <a:rPr lang="en-US" sz="4400" dirty="0" smtClean="0"/>
              <a:t>Fascicles- dense bundles of muscles.</a:t>
            </a:r>
          </a:p>
          <a:p>
            <a:r>
              <a:rPr lang="en-US" sz="4400" dirty="0" smtClean="0"/>
              <a:t>Voluntary muscles- muscles that you</a:t>
            </a:r>
          </a:p>
          <a:p>
            <a:pPr>
              <a:buNone/>
            </a:pPr>
            <a:r>
              <a:rPr lang="en-US" sz="4400" dirty="0" smtClean="0"/>
              <a:t>can consciously control.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Types of Muscle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Skeletal muscle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Visceral or Smooth muscle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 Cardiac muscle </a:t>
            </a:r>
          </a:p>
          <a:p>
            <a:pPr marL="914400" indent="-914400">
              <a:buAutoNum type="arabicPeriod"/>
            </a:pPr>
            <a:endParaRPr lang="en-US" sz="48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800" dirty="0" smtClean="0"/>
              <a:t>Muscle Types</a:t>
            </a:r>
          </a:p>
          <a:p>
            <a:r>
              <a:rPr lang="en-US" sz="4800" dirty="0" smtClean="0"/>
              <a:t>Skeletal- responsible for moving the</a:t>
            </a:r>
          </a:p>
          <a:p>
            <a:pPr>
              <a:buNone/>
            </a:pPr>
            <a:r>
              <a:rPr lang="en-US" sz="4800" dirty="0" smtClean="0"/>
              <a:t>body parts, made up of elongated</a:t>
            </a:r>
          </a:p>
          <a:p>
            <a:pPr>
              <a:buNone/>
            </a:pPr>
            <a:r>
              <a:rPr lang="en-US" sz="4800" dirty="0" smtClean="0"/>
              <a:t>cells, found in groups called</a:t>
            </a:r>
          </a:p>
          <a:p>
            <a:pPr>
              <a:buNone/>
            </a:pPr>
            <a:r>
              <a:rPr lang="en-US" sz="4800" dirty="0" smtClean="0"/>
              <a:t>fascicles, have many nuclei,</a:t>
            </a:r>
          </a:p>
          <a:p>
            <a:pPr>
              <a:buNone/>
            </a:pPr>
            <a:r>
              <a:rPr lang="en-US" sz="4800" dirty="0" smtClean="0"/>
              <a:t>surrounded by connective tissue,</a:t>
            </a:r>
          </a:p>
          <a:p>
            <a:pPr>
              <a:buNone/>
            </a:pPr>
            <a:r>
              <a:rPr lang="en-US" sz="4800" dirty="0" smtClean="0"/>
              <a:t>contractions can usually be</a:t>
            </a:r>
          </a:p>
          <a:p>
            <a:pPr>
              <a:buNone/>
            </a:pPr>
            <a:r>
              <a:rPr lang="en-US" sz="4800" dirty="0" smtClean="0"/>
              <a:t>consciously controlled.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283841" cy="664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6835148" cy="59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800" dirty="0" smtClean="0"/>
              <a:t>C. Visceral muscle </a:t>
            </a:r>
          </a:p>
          <a:p>
            <a:r>
              <a:rPr lang="en-US" sz="4800" dirty="0" smtClean="0"/>
              <a:t>Smooth muscle- found in organs,</a:t>
            </a:r>
          </a:p>
          <a:p>
            <a:pPr>
              <a:buNone/>
            </a:pPr>
            <a:r>
              <a:rPr lang="en-US" sz="4800" dirty="0" smtClean="0"/>
              <a:t>single nuclei, interlace to form</a:t>
            </a:r>
          </a:p>
          <a:p>
            <a:pPr>
              <a:buNone/>
            </a:pPr>
            <a:r>
              <a:rPr lang="en-US" sz="4800" dirty="0" smtClean="0"/>
              <a:t>sheets, called involuntary muscles.</a:t>
            </a:r>
          </a:p>
          <a:p>
            <a:pPr>
              <a:buNone/>
            </a:pPr>
            <a:r>
              <a:rPr lang="en-US" sz="4800" dirty="0" smtClean="0"/>
              <a:t>Involuntary muscles- most of the</a:t>
            </a:r>
          </a:p>
          <a:p>
            <a:pPr>
              <a:buNone/>
            </a:pPr>
            <a:r>
              <a:rPr lang="en-US" sz="4800" dirty="0" smtClean="0"/>
              <a:t>movement cannot be consciously</a:t>
            </a:r>
          </a:p>
          <a:p>
            <a:pPr>
              <a:buNone/>
            </a:pPr>
            <a:r>
              <a:rPr lang="en-US" sz="4800" dirty="0" smtClean="0"/>
              <a:t>controlled.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MMuussccuullaarr</a:t>
            </a:r>
            <a:r>
              <a:rPr lang="en-US" b="1" dirty="0" smtClean="0"/>
              <a:t> </a:t>
            </a:r>
            <a:r>
              <a:rPr lang="en-US" b="1" dirty="0" err="1" smtClean="0"/>
              <a:t>SSyysstteemm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4000" b="1" dirty="0" smtClean="0"/>
              <a:t>1.13 Analyze the basic structure and function of the human body –Muscular system.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686261" cy="59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Cardiac muscle </a:t>
            </a:r>
          </a:p>
          <a:p>
            <a:pPr>
              <a:buNone/>
            </a:pPr>
            <a:r>
              <a:rPr lang="en-US" sz="5400" b="1" dirty="0" smtClean="0"/>
              <a:t>found only in the heart, has striations, is involuntary, only one nuclei per cell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b="1" dirty="0" smtClean="0"/>
              <a:t>Cardiac Muscle is unique because it has a Pacemaker, a bundle of specialized muscle cells in the upper part of the heart that sends electrical signals through cardiac muscle, causing the heart to beat.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762000"/>
            <a:ext cx="5755614" cy="52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/>
            <a:r>
              <a:rPr lang="en-US" sz="3600"/>
              <a:t>Comparison of Muscle Types</a:t>
            </a:r>
          </a:p>
        </p:txBody>
      </p:sp>
      <p:graphicFrame>
        <p:nvGraphicFramePr>
          <p:cNvPr id="182361" name="Group 89"/>
          <p:cNvGraphicFramePr>
            <a:graphicFrameLocks noGrp="1"/>
          </p:cNvGraphicFramePr>
          <p:nvPr>
            <p:ph idx="1"/>
          </p:nvPr>
        </p:nvGraphicFramePr>
        <p:xfrm>
          <a:off x="304800" y="1389063"/>
          <a:ext cx="8839200" cy="5240338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  <a:gridCol w="22098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315" name="Text Box 43"/>
          <p:cNvSpPr txBox="1">
            <a:spLocks noChangeArrowheads="1"/>
          </p:cNvSpPr>
          <p:nvPr/>
        </p:nvSpPr>
        <p:spPr bwMode="auto">
          <a:xfrm>
            <a:off x="3048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Muscle Type</a:t>
            </a:r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24384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32" name="Text Box 60"/>
          <p:cNvSpPr txBox="1">
            <a:spLocks noChangeArrowheads="1"/>
          </p:cNvSpPr>
          <p:nvPr/>
        </p:nvSpPr>
        <p:spPr bwMode="auto">
          <a:xfrm>
            <a:off x="48006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</a:t>
            </a:r>
          </a:p>
        </p:txBody>
      </p:sp>
      <p:sp>
        <p:nvSpPr>
          <p:cNvPr id="182334" name="Text Box 62"/>
          <p:cNvSpPr txBox="1">
            <a:spLocks noChangeArrowheads="1"/>
          </p:cNvSpPr>
          <p:nvPr/>
        </p:nvSpPr>
        <p:spPr bwMode="auto">
          <a:xfrm>
            <a:off x="381000" y="28956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</a:p>
        </p:txBody>
      </p:sp>
      <p:sp>
        <p:nvSpPr>
          <p:cNvPr id="182337" name="Text Box 65"/>
          <p:cNvSpPr txBox="1">
            <a:spLocks noChangeArrowheads="1"/>
          </p:cNvSpPr>
          <p:nvPr/>
        </p:nvSpPr>
        <p:spPr bwMode="auto">
          <a:xfrm>
            <a:off x="304800" y="21336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Location</a:t>
            </a:r>
          </a:p>
        </p:txBody>
      </p:sp>
      <p:sp>
        <p:nvSpPr>
          <p:cNvPr id="182340" name="Text Box 68"/>
          <p:cNvSpPr txBox="1">
            <a:spLocks noChangeArrowheads="1"/>
          </p:cNvSpPr>
          <p:nvPr/>
        </p:nvSpPr>
        <p:spPr bwMode="auto">
          <a:xfrm>
            <a:off x="69342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Smooth</a:t>
            </a:r>
          </a:p>
        </p:txBody>
      </p:sp>
      <p:sp>
        <p:nvSpPr>
          <p:cNvPr id="182342" name="Text Box 70"/>
          <p:cNvSpPr txBox="1">
            <a:spLocks noChangeArrowheads="1"/>
          </p:cNvSpPr>
          <p:nvPr/>
        </p:nvSpPr>
        <p:spPr bwMode="auto">
          <a:xfrm>
            <a:off x="25146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Skeletal</a:t>
            </a:r>
          </a:p>
        </p:txBody>
      </p:sp>
      <p:sp>
        <p:nvSpPr>
          <p:cNvPr id="182346" name="Text Box 74"/>
          <p:cNvSpPr txBox="1">
            <a:spLocks noChangeArrowheads="1"/>
          </p:cNvSpPr>
          <p:nvPr/>
        </p:nvSpPr>
        <p:spPr bwMode="auto">
          <a:xfrm>
            <a:off x="304800" y="57150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</a:p>
        </p:txBody>
      </p:sp>
      <p:sp>
        <p:nvSpPr>
          <p:cNvPr id="182350" name="Text Box 78"/>
          <p:cNvSpPr txBox="1">
            <a:spLocks noChangeArrowheads="1"/>
          </p:cNvSpPr>
          <p:nvPr/>
        </p:nvSpPr>
        <p:spPr bwMode="auto">
          <a:xfrm>
            <a:off x="304800" y="43434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</a:t>
            </a:r>
          </a:p>
        </p:txBody>
      </p:sp>
      <p:sp>
        <p:nvSpPr>
          <p:cNvPr id="182352" name="Text Box 80"/>
          <p:cNvSpPr txBox="1">
            <a:spLocks noChangeArrowheads="1"/>
          </p:cNvSpPr>
          <p:nvPr/>
        </p:nvSpPr>
        <p:spPr bwMode="auto">
          <a:xfrm>
            <a:off x="304800" y="35814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Mode</a:t>
            </a:r>
          </a:p>
        </p:txBody>
      </p:sp>
    </p:spTree>
    <p:extLst>
      <p:ext uri="{BB962C8B-B14F-4D97-AF65-F5344CB8AC3E}">
        <p14:creationId xmlns:p14="http://schemas.microsoft.com/office/powerpoint/2010/main" val="12039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32" grpId="0"/>
      <p:bldP spid="182334" grpId="0"/>
      <p:bldP spid="182337" grpId="0"/>
      <p:bldP spid="182340" grpId="0"/>
      <p:bldP spid="182342" grpId="0"/>
      <p:bldP spid="182346" grpId="0"/>
      <p:bldP spid="182350" grpId="0"/>
      <p:bldP spid="1823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/>
            <a:r>
              <a:rPr lang="en-US" sz="3600"/>
              <a:t>Comparison of Muscle Types</a:t>
            </a:r>
          </a:p>
        </p:txBody>
      </p:sp>
      <p:graphicFrame>
        <p:nvGraphicFramePr>
          <p:cNvPr id="182361" name="Group 89"/>
          <p:cNvGraphicFramePr>
            <a:graphicFrameLocks noGrp="1"/>
          </p:cNvGraphicFramePr>
          <p:nvPr>
            <p:ph idx="1"/>
          </p:nvPr>
        </p:nvGraphicFramePr>
        <p:xfrm>
          <a:off x="304800" y="1389063"/>
          <a:ext cx="8839200" cy="5240338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  <a:gridCol w="22098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315" name="Text Box 43"/>
          <p:cNvSpPr txBox="1">
            <a:spLocks noChangeArrowheads="1"/>
          </p:cNvSpPr>
          <p:nvPr/>
        </p:nvSpPr>
        <p:spPr bwMode="auto">
          <a:xfrm>
            <a:off x="3048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Muscle Type</a:t>
            </a:r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24384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32" name="Text Box 60"/>
          <p:cNvSpPr txBox="1">
            <a:spLocks noChangeArrowheads="1"/>
          </p:cNvSpPr>
          <p:nvPr/>
        </p:nvSpPr>
        <p:spPr bwMode="auto">
          <a:xfrm>
            <a:off x="48006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</a:t>
            </a:r>
          </a:p>
        </p:txBody>
      </p:sp>
      <p:sp>
        <p:nvSpPr>
          <p:cNvPr id="182334" name="Text Box 62"/>
          <p:cNvSpPr txBox="1">
            <a:spLocks noChangeArrowheads="1"/>
          </p:cNvSpPr>
          <p:nvPr/>
        </p:nvSpPr>
        <p:spPr bwMode="auto">
          <a:xfrm>
            <a:off x="381000" y="28956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</a:p>
        </p:txBody>
      </p:sp>
      <p:sp>
        <p:nvSpPr>
          <p:cNvPr id="182335" name="Text Box 63"/>
          <p:cNvSpPr txBox="1">
            <a:spLocks noChangeArrowheads="1"/>
          </p:cNvSpPr>
          <p:nvPr/>
        </p:nvSpPr>
        <p:spPr bwMode="auto">
          <a:xfrm>
            <a:off x="2590800" y="2743200"/>
            <a:ext cx="2209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Movement of bone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36" name="Text Box 64"/>
          <p:cNvSpPr txBox="1">
            <a:spLocks noChangeArrowheads="1"/>
          </p:cNvSpPr>
          <p:nvPr/>
        </p:nvSpPr>
        <p:spPr bwMode="auto">
          <a:xfrm>
            <a:off x="6934200" y="1981200"/>
            <a:ext cx="2209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Walls of internal organs + in skin</a:t>
            </a:r>
          </a:p>
        </p:txBody>
      </p:sp>
      <p:sp>
        <p:nvSpPr>
          <p:cNvPr id="182337" name="Text Box 65"/>
          <p:cNvSpPr txBox="1">
            <a:spLocks noChangeArrowheads="1"/>
          </p:cNvSpPr>
          <p:nvPr/>
        </p:nvSpPr>
        <p:spPr bwMode="auto">
          <a:xfrm>
            <a:off x="304800" y="21336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Location</a:t>
            </a:r>
          </a:p>
        </p:txBody>
      </p:sp>
      <p:sp>
        <p:nvSpPr>
          <p:cNvPr id="182338" name="Text Box 66"/>
          <p:cNvSpPr txBox="1">
            <a:spLocks noChangeArrowheads="1"/>
          </p:cNvSpPr>
          <p:nvPr/>
        </p:nvSpPr>
        <p:spPr bwMode="auto">
          <a:xfrm>
            <a:off x="2590800" y="1981200"/>
            <a:ext cx="2209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Attached to bone</a:t>
            </a:r>
          </a:p>
        </p:txBody>
      </p:sp>
      <p:sp>
        <p:nvSpPr>
          <p:cNvPr id="182339" name="Text Box 67"/>
          <p:cNvSpPr txBox="1">
            <a:spLocks noChangeArrowheads="1"/>
          </p:cNvSpPr>
          <p:nvPr/>
        </p:nvSpPr>
        <p:spPr bwMode="auto">
          <a:xfrm>
            <a:off x="4724400" y="20574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Heart</a:t>
            </a:r>
            <a:endParaRPr lang="en-US" sz="20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40" name="Text Box 68"/>
          <p:cNvSpPr txBox="1">
            <a:spLocks noChangeArrowheads="1"/>
          </p:cNvSpPr>
          <p:nvPr/>
        </p:nvSpPr>
        <p:spPr bwMode="auto">
          <a:xfrm>
            <a:off x="69342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Smooth</a:t>
            </a:r>
          </a:p>
        </p:txBody>
      </p:sp>
      <p:sp>
        <p:nvSpPr>
          <p:cNvPr id="182342" name="Text Box 70"/>
          <p:cNvSpPr txBox="1">
            <a:spLocks noChangeArrowheads="1"/>
          </p:cNvSpPr>
          <p:nvPr/>
        </p:nvSpPr>
        <p:spPr bwMode="auto">
          <a:xfrm>
            <a:off x="2514600" y="14478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Skeletal</a:t>
            </a:r>
          </a:p>
        </p:txBody>
      </p:sp>
      <p:sp>
        <p:nvSpPr>
          <p:cNvPr id="182344" name="Text Box 72"/>
          <p:cNvSpPr txBox="1">
            <a:spLocks noChangeArrowheads="1"/>
          </p:cNvSpPr>
          <p:nvPr/>
        </p:nvSpPr>
        <p:spPr bwMode="auto">
          <a:xfrm>
            <a:off x="2514600" y="5562600"/>
            <a:ext cx="2209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Striated- light and dark bands</a:t>
            </a:r>
            <a:b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nuclei</a:t>
            </a:r>
          </a:p>
        </p:txBody>
      </p:sp>
      <p:sp>
        <p:nvSpPr>
          <p:cNvPr id="182345" name="Text Box 73"/>
          <p:cNvSpPr txBox="1">
            <a:spLocks noChangeArrowheads="1"/>
          </p:cNvSpPr>
          <p:nvPr/>
        </p:nvSpPr>
        <p:spPr bwMode="auto">
          <a:xfrm>
            <a:off x="4648200" y="5562600"/>
            <a:ext cx="2209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Striated</a:t>
            </a:r>
            <a:b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or two nuclei</a:t>
            </a:r>
          </a:p>
        </p:txBody>
      </p:sp>
      <p:sp>
        <p:nvSpPr>
          <p:cNvPr id="182346" name="Text Box 74"/>
          <p:cNvSpPr txBox="1">
            <a:spLocks noChangeArrowheads="1"/>
          </p:cNvSpPr>
          <p:nvPr/>
        </p:nvSpPr>
        <p:spPr bwMode="auto">
          <a:xfrm>
            <a:off x="304800" y="57150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</a:p>
        </p:txBody>
      </p:sp>
      <p:sp>
        <p:nvSpPr>
          <p:cNvPr id="182347" name="Text Box 75"/>
          <p:cNvSpPr txBox="1">
            <a:spLocks noChangeArrowheads="1"/>
          </p:cNvSpPr>
          <p:nvPr/>
        </p:nvSpPr>
        <p:spPr bwMode="auto">
          <a:xfrm>
            <a:off x="6934200" y="5562600"/>
            <a:ext cx="2209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Non-striated</a:t>
            </a:r>
            <a:b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nucleus</a:t>
            </a:r>
            <a:b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(visceral)</a:t>
            </a:r>
            <a:endParaRPr 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2514600" y="4191000"/>
            <a:ext cx="2209800" cy="1181100"/>
            <a:chOff x="1584" y="2640"/>
            <a:chExt cx="1392" cy="744"/>
          </a:xfrm>
        </p:grpSpPr>
        <p:pic>
          <p:nvPicPr>
            <p:cNvPr id="182312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2" y="2880"/>
              <a:ext cx="1269" cy="504"/>
            </a:xfrm>
            <a:prstGeom prst="rect">
              <a:avLst/>
            </a:prstGeom>
            <a:noFill/>
          </p:spPr>
        </p:pic>
        <p:sp>
          <p:nvSpPr>
            <p:cNvPr id="182348" name="Text Box 76"/>
            <p:cNvSpPr txBox="1">
              <a:spLocks noChangeArrowheads="1"/>
            </p:cNvSpPr>
            <p:nvPr/>
          </p:nvSpPr>
          <p:spPr bwMode="auto">
            <a:xfrm>
              <a:off x="1584" y="2640"/>
              <a:ext cx="13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Long + slender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648200" y="4191000"/>
            <a:ext cx="2209800" cy="1174750"/>
            <a:chOff x="2928" y="2640"/>
            <a:chExt cx="1392" cy="740"/>
          </a:xfrm>
        </p:grpSpPr>
        <p:pic>
          <p:nvPicPr>
            <p:cNvPr id="182314" name="Picture 4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928"/>
              <a:ext cx="1008" cy="452"/>
            </a:xfrm>
            <a:prstGeom prst="rect">
              <a:avLst/>
            </a:prstGeom>
            <a:noFill/>
          </p:spPr>
        </p:pic>
        <p:sp>
          <p:nvSpPr>
            <p:cNvPr id="182349" name="Text Box 77"/>
            <p:cNvSpPr txBox="1">
              <a:spLocks noChangeArrowheads="1"/>
            </p:cNvSpPr>
            <p:nvPr/>
          </p:nvSpPr>
          <p:spPr bwMode="auto">
            <a:xfrm>
              <a:off x="2928" y="2640"/>
              <a:ext cx="13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Branching</a:t>
              </a:r>
            </a:p>
          </p:txBody>
        </p:sp>
      </p:grpSp>
      <p:sp>
        <p:nvSpPr>
          <p:cNvPr id="182350" name="Text Box 78"/>
          <p:cNvSpPr txBox="1">
            <a:spLocks noChangeArrowheads="1"/>
          </p:cNvSpPr>
          <p:nvPr/>
        </p:nvSpPr>
        <p:spPr bwMode="auto">
          <a:xfrm>
            <a:off x="304800" y="43434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</a:t>
            </a:r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6934200" y="4267200"/>
            <a:ext cx="2209800" cy="1044575"/>
            <a:chOff x="4368" y="2688"/>
            <a:chExt cx="1392" cy="658"/>
          </a:xfrm>
        </p:grpSpPr>
        <p:pic>
          <p:nvPicPr>
            <p:cNvPr id="182313" name="Picture 4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4" y="2976"/>
              <a:ext cx="124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351" name="Text Box 79"/>
            <p:cNvSpPr txBox="1">
              <a:spLocks noChangeArrowheads="1"/>
            </p:cNvSpPr>
            <p:nvPr/>
          </p:nvSpPr>
          <p:spPr bwMode="auto">
            <a:xfrm>
              <a:off x="4368" y="2688"/>
              <a:ext cx="13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Spindle shape</a:t>
              </a:r>
            </a:p>
          </p:txBody>
        </p:sp>
      </p:grpSp>
      <p:sp>
        <p:nvSpPr>
          <p:cNvPr id="182352" name="Text Box 80"/>
          <p:cNvSpPr txBox="1">
            <a:spLocks noChangeArrowheads="1"/>
          </p:cNvSpPr>
          <p:nvPr/>
        </p:nvSpPr>
        <p:spPr bwMode="auto">
          <a:xfrm>
            <a:off x="304800" y="3581400"/>
            <a:ext cx="220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Mode</a:t>
            </a:r>
          </a:p>
        </p:txBody>
      </p:sp>
      <p:sp>
        <p:nvSpPr>
          <p:cNvPr id="182353" name="Text Box 81"/>
          <p:cNvSpPr txBox="1">
            <a:spLocks noChangeArrowheads="1"/>
          </p:cNvSpPr>
          <p:nvPr/>
        </p:nvSpPr>
        <p:spPr bwMode="auto">
          <a:xfrm>
            <a:off x="4724400" y="28194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Beating of heart</a:t>
            </a:r>
          </a:p>
        </p:txBody>
      </p:sp>
      <p:sp>
        <p:nvSpPr>
          <p:cNvPr id="182354" name="Text Box 82"/>
          <p:cNvSpPr txBox="1">
            <a:spLocks noChangeArrowheads="1"/>
          </p:cNvSpPr>
          <p:nvPr/>
        </p:nvSpPr>
        <p:spPr bwMode="auto">
          <a:xfrm>
            <a:off x="4724400" y="35814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Involuntary</a:t>
            </a:r>
          </a:p>
        </p:txBody>
      </p:sp>
      <p:sp>
        <p:nvSpPr>
          <p:cNvPr id="182355" name="Text Box 83"/>
          <p:cNvSpPr txBox="1">
            <a:spLocks noChangeArrowheads="1"/>
          </p:cNvSpPr>
          <p:nvPr/>
        </p:nvSpPr>
        <p:spPr bwMode="auto">
          <a:xfrm>
            <a:off x="6934200" y="35814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Involuntary</a:t>
            </a:r>
            <a:endParaRPr 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56" name="Text Box 84"/>
          <p:cNvSpPr txBox="1">
            <a:spLocks noChangeArrowheads="1"/>
          </p:cNvSpPr>
          <p:nvPr/>
        </p:nvSpPr>
        <p:spPr bwMode="auto">
          <a:xfrm>
            <a:off x="6934200" y="2743200"/>
            <a:ext cx="2209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Movement of internal organs</a:t>
            </a:r>
          </a:p>
        </p:txBody>
      </p:sp>
      <p:sp>
        <p:nvSpPr>
          <p:cNvPr id="182358" name="Text Box 86"/>
          <p:cNvSpPr txBox="1">
            <a:spLocks noChangeArrowheads="1"/>
          </p:cNvSpPr>
          <p:nvPr/>
        </p:nvSpPr>
        <p:spPr bwMode="auto">
          <a:xfrm>
            <a:off x="2590800" y="35814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Voluntary</a:t>
            </a:r>
          </a:p>
        </p:txBody>
      </p:sp>
    </p:spTree>
    <p:extLst>
      <p:ext uri="{BB962C8B-B14F-4D97-AF65-F5344CB8AC3E}">
        <p14:creationId xmlns:p14="http://schemas.microsoft.com/office/powerpoint/2010/main" val="29858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82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2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82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82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82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8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8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82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82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82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32" grpId="0"/>
      <p:bldP spid="182334" grpId="0"/>
      <p:bldP spid="182335" grpId="0"/>
      <p:bldP spid="182337" grpId="0"/>
      <p:bldP spid="182338" grpId="0"/>
      <p:bldP spid="182339" grpId="0"/>
      <p:bldP spid="182340" grpId="0"/>
      <p:bldP spid="182342" grpId="0"/>
      <p:bldP spid="182344" grpId="0"/>
      <p:bldP spid="182345" grpId="0"/>
      <p:bldP spid="182346" grpId="0"/>
      <p:bldP spid="182347" grpId="0"/>
      <p:bldP spid="182350" grpId="0"/>
      <p:bldP spid="182352" grpId="0"/>
      <p:bldP spid="182353" grpId="0"/>
      <p:bldP spid="182354" grpId="0"/>
      <p:bldP spid="182355" grpId="0"/>
      <p:bldP spid="182356" grpId="0"/>
      <p:bldP spid="1823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Most skeletal muscle are arranged in opposing pairs. </a:t>
            </a:r>
          </a:p>
          <a:p>
            <a:pPr lvl="1"/>
            <a:r>
              <a:rPr lang="en-US" sz="4000" b="1" dirty="0"/>
              <a:t>One muscle in a pair moves a limb in one direction, the other muscle moves it in the opposite direction</a:t>
            </a:r>
            <a:r>
              <a:rPr lang="en-US" sz="4000" b="1" dirty="0" smtClean="0"/>
              <a:t>.</a:t>
            </a:r>
          </a:p>
          <a:p>
            <a:pPr lvl="1"/>
            <a:r>
              <a:rPr lang="en-US" sz="4000" b="1" dirty="0" smtClean="0"/>
              <a:t>Muscles </a:t>
            </a:r>
            <a:r>
              <a:rPr lang="en-US" sz="4000" b="1" dirty="0"/>
              <a:t>must be attached to bones for leverage so they can </a:t>
            </a:r>
            <a:r>
              <a:rPr lang="en-US" sz="4000" b="1" dirty="0" smtClean="0"/>
              <a:t>PULL!</a:t>
            </a:r>
          </a:p>
          <a:p>
            <a:pPr lvl="1"/>
            <a:r>
              <a:rPr lang="en-US" sz="4000" b="1" dirty="0" smtClean="0"/>
              <a:t>Muscles </a:t>
            </a:r>
            <a:r>
              <a:rPr lang="en-US" sz="4000" b="1" dirty="0"/>
              <a:t>can </a:t>
            </a:r>
            <a:r>
              <a:rPr lang="en-US" sz="4000" b="1" u="sng" dirty="0"/>
              <a:t>only </a:t>
            </a:r>
            <a:r>
              <a:rPr lang="en-US" sz="4000" b="1" u="sng" dirty="0" smtClean="0"/>
              <a:t>pull</a:t>
            </a:r>
            <a:r>
              <a:rPr lang="en-US" sz="4000" b="1" dirty="0" smtClean="0"/>
              <a:t>, NEVER push!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Muscles are attached to Bones by </a:t>
            </a:r>
            <a:r>
              <a:rPr lang="en-US" sz="4000" b="1" u="sng" dirty="0" smtClean="0"/>
              <a:t>Tendons</a:t>
            </a:r>
            <a:r>
              <a:rPr lang="en-US" sz="4000" b="1" dirty="0" smtClean="0"/>
              <a:t>.</a:t>
            </a:r>
          </a:p>
          <a:p>
            <a:pPr lvl="1"/>
            <a:r>
              <a:rPr lang="en-US" sz="3600" b="1" dirty="0" smtClean="0"/>
              <a:t>Tendons- </a:t>
            </a:r>
            <a:r>
              <a:rPr lang="en-US" sz="3600" b="1" dirty="0" err="1" smtClean="0"/>
              <a:t>nonelastic</a:t>
            </a:r>
            <a:r>
              <a:rPr lang="en-US" sz="3600" b="1" dirty="0" smtClean="0"/>
              <a:t>, dense, </a:t>
            </a:r>
            <a:r>
              <a:rPr lang="en-US" sz="3600" b="1" dirty="0" err="1" smtClean="0"/>
              <a:t>fiberous</a:t>
            </a:r>
            <a:r>
              <a:rPr lang="en-US" sz="3600" b="1" dirty="0" smtClean="0"/>
              <a:t> connective tissue.</a:t>
            </a:r>
          </a:p>
          <a:p>
            <a:pPr lvl="1"/>
            <a:r>
              <a:rPr lang="en-US" sz="3600" b="1" dirty="0" smtClean="0"/>
              <a:t>Remember: Bones are connected to other Bones by </a:t>
            </a:r>
            <a:r>
              <a:rPr lang="en-US" sz="3600" b="1" u="sng" dirty="0" smtClean="0"/>
              <a:t>Ligaments</a:t>
            </a:r>
            <a:r>
              <a:rPr lang="en-US" sz="3600" b="1" dirty="0" smtClean="0"/>
              <a:t>.</a:t>
            </a:r>
          </a:p>
          <a:p>
            <a:pPr lvl="1"/>
            <a:r>
              <a:rPr lang="en-US" sz="3600" b="1" dirty="0" smtClean="0"/>
              <a:t>Joints- are the place where two or more bones come together.</a:t>
            </a:r>
          </a:p>
        </p:txBody>
      </p:sp>
    </p:spTree>
    <p:extLst>
      <p:ext uri="{BB962C8B-B14F-4D97-AF65-F5344CB8AC3E}">
        <p14:creationId xmlns:p14="http://schemas.microsoft.com/office/powerpoint/2010/main" val="36029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Skeletal Muscles</a:t>
            </a:r>
            <a:r>
              <a:rPr lang="en-US" sz="3600" b="1" dirty="0"/>
              <a:t> </a:t>
            </a:r>
            <a:r>
              <a:rPr lang="en-US" sz="3600" b="1" dirty="0" smtClean="0"/>
              <a:t>are attached at both ends.</a:t>
            </a:r>
            <a:endParaRPr lang="en-US" b="1" dirty="0"/>
          </a:p>
          <a:p>
            <a:r>
              <a:rPr lang="en-US" sz="3600" b="1" dirty="0" smtClean="0"/>
              <a:t>attachments may be to bones, cartilage, ligaments, tendons, skin or sometimes to each other.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06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Skeletal muscle 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Origin- Origin- is the point where the muscle attaches to the (fixed) or stationary bone or structure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Insertion- is the point where the</a:t>
            </a:r>
          </a:p>
          <a:p>
            <a:pPr>
              <a:buNone/>
            </a:pPr>
            <a:r>
              <a:rPr lang="en-US" sz="3600" b="1" dirty="0" smtClean="0"/>
              <a:t>muscle attaches to the movable</a:t>
            </a:r>
            <a:r>
              <a:rPr lang="en-US" sz="3600" b="1" dirty="0"/>
              <a:t> </a:t>
            </a:r>
            <a:r>
              <a:rPr lang="en-US" sz="3600" b="1" dirty="0" smtClean="0"/>
              <a:t>bone or structure.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MMuussccuullaarr</a:t>
            </a:r>
            <a:r>
              <a:rPr lang="en-US" b="1" dirty="0" smtClean="0"/>
              <a:t> </a:t>
            </a:r>
            <a:r>
              <a:rPr lang="en-US" b="1" dirty="0" err="1" smtClean="0"/>
              <a:t>SSyysstteemm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4000" b="1" dirty="0" smtClean="0"/>
              <a:t>There are greater than 600 muscles in the human body. There are three distinct types of muscles – skeletal, cardiac, and smooth </a:t>
            </a:r>
            <a:r>
              <a:rPr lang="en-US" sz="4000" b="1" smtClean="0"/>
              <a:t>(Visceral). </a:t>
            </a:r>
            <a:endParaRPr lang="en-US" sz="4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Skeletal muscle  </a:t>
            </a:r>
          </a:p>
          <a:p>
            <a:r>
              <a:rPr lang="en-US" sz="3600" b="1" dirty="0" smtClean="0"/>
              <a:t>Belly- the central body of the muscle.</a:t>
            </a:r>
          </a:p>
          <a:p>
            <a:r>
              <a:rPr lang="en-US" sz="3600" b="1" dirty="0" smtClean="0"/>
              <a:t>Prime Mover- Produces movement in a single direction.</a:t>
            </a:r>
          </a:p>
          <a:p>
            <a:r>
              <a:rPr lang="en-US" sz="3600" b="1" dirty="0" smtClean="0"/>
              <a:t>Antagonist- pulls from the other direction.</a:t>
            </a:r>
          </a:p>
          <a:p>
            <a:r>
              <a:rPr lang="en-US" sz="3600" b="1" dirty="0" smtClean="0"/>
              <a:t>Antagonist pairs- muscles with opposite actions</a:t>
            </a:r>
          </a:p>
          <a:p>
            <a:r>
              <a:rPr lang="en-US" sz="3600" b="1" dirty="0" smtClean="0"/>
              <a:t>Synergists-muscles that steady or stabilize joint activity</a:t>
            </a:r>
          </a:p>
          <a:p>
            <a:endParaRPr lang="en-US" sz="3600" b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73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400" dirty="0" smtClean="0"/>
              <a:t>According to Scott and Fong there are 656 skeletal muscles in the human body. </a:t>
            </a:r>
          </a:p>
          <a:p>
            <a:r>
              <a:rPr lang="en-US" sz="4400" dirty="0" smtClean="0"/>
              <a:t>327 antagonistic muscle pairs </a:t>
            </a:r>
          </a:p>
          <a:p>
            <a:r>
              <a:rPr lang="en-US" sz="4400" dirty="0" smtClean="0"/>
              <a:t>2 unpaired muscles</a:t>
            </a:r>
          </a:p>
          <a:p>
            <a:pPr lvl="1"/>
            <a:r>
              <a:rPr lang="en-US" sz="4000" dirty="0" smtClean="0"/>
              <a:t>The diaphragm</a:t>
            </a:r>
          </a:p>
          <a:p>
            <a:pPr lvl="1"/>
            <a:r>
              <a:rPr lang="en-US" sz="4000" dirty="0" smtClean="0"/>
              <a:t>Orbicularis </a:t>
            </a:r>
            <a:r>
              <a:rPr lang="en-US" sz="4000" dirty="0" err="1" smtClean="0"/>
              <a:t>oris</a:t>
            </a:r>
            <a:r>
              <a:rPr lang="en-US" sz="4000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22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+ Bone Interaction</a:t>
            </a:r>
          </a:p>
        </p:txBody>
      </p:sp>
      <p:sp>
        <p:nvSpPr>
          <p:cNvPr id="2406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752600"/>
            <a:ext cx="8153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Let’s review the structures involved in </a:t>
            </a:r>
            <a:br>
              <a:rPr lang="en-US" sz="3200"/>
            </a:br>
            <a:r>
              <a:rPr lang="en-US" sz="3200"/>
              <a:t>                                   movement at a joint.</a:t>
            </a:r>
          </a:p>
        </p:txBody>
      </p:sp>
      <p:sp>
        <p:nvSpPr>
          <p:cNvPr id="2406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1200" y="2667000"/>
            <a:ext cx="3089275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Ligament</a:t>
            </a:r>
          </a:p>
          <a:p>
            <a:pPr>
              <a:lnSpc>
                <a:spcPct val="80000"/>
              </a:lnSpc>
            </a:pPr>
            <a:r>
              <a:rPr lang="en-US" sz="2400"/>
              <a:t>Tendon</a:t>
            </a:r>
          </a:p>
          <a:p>
            <a:pPr>
              <a:lnSpc>
                <a:spcPct val="80000"/>
              </a:lnSpc>
            </a:pPr>
            <a:r>
              <a:rPr lang="en-US" sz="2400"/>
              <a:t>Cartilage</a:t>
            </a:r>
          </a:p>
          <a:p>
            <a:pPr>
              <a:lnSpc>
                <a:spcPct val="80000"/>
              </a:lnSpc>
            </a:pPr>
            <a:r>
              <a:rPr lang="en-US" sz="2400"/>
              <a:t>Body (Belly)</a:t>
            </a:r>
          </a:p>
          <a:p>
            <a:pPr>
              <a:lnSpc>
                <a:spcPct val="80000"/>
              </a:lnSpc>
            </a:pPr>
            <a:r>
              <a:rPr lang="en-US" sz="2400"/>
              <a:t>Origin</a:t>
            </a:r>
          </a:p>
          <a:p>
            <a:pPr>
              <a:lnSpc>
                <a:spcPct val="80000"/>
              </a:lnSpc>
            </a:pPr>
            <a:r>
              <a:rPr lang="en-US" sz="2400"/>
              <a:t>Insertion</a:t>
            </a:r>
          </a:p>
          <a:p>
            <a:pPr>
              <a:lnSpc>
                <a:spcPct val="80000"/>
              </a:lnSpc>
            </a:pPr>
            <a:r>
              <a:rPr lang="en-US" sz="2400"/>
              <a:t>Contracted muscle</a:t>
            </a:r>
          </a:p>
          <a:p>
            <a:pPr>
              <a:lnSpc>
                <a:spcPct val="80000"/>
              </a:lnSpc>
            </a:pPr>
            <a:r>
              <a:rPr lang="en-US" sz="2400"/>
              <a:t>Relaxed muscle</a:t>
            </a:r>
          </a:p>
          <a:p>
            <a:pPr>
              <a:lnSpc>
                <a:spcPct val="80000"/>
              </a:lnSpc>
            </a:pPr>
            <a:r>
              <a:rPr lang="en-US" sz="2400"/>
              <a:t>Flexor</a:t>
            </a:r>
          </a:p>
          <a:p>
            <a:pPr>
              <a:lnSpc>
                <a:spcPct val="80000"/>
              </a:lnSpc>
            </a:pPr>
            <a:r>
              <a:rPr lang="en-US" sz="2400"/>
              <a:t>Extensor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52400" y="2540726"/>
            <a:ext cx="5943600" cy="3962400"/>
            <a:chOff x="432" y="1948"/>
            <a:chExt cx="3504" cy="2263"/>
          </a:xfrm>
        </p:grpSpPr>
        <p:pic>
          <p:nvPicPr>
            <p:cNvPr id="24064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948"/>
              <a:ext cx="3504" cy="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0648" name="Text Box 8"/>
            <p:cNvSpPr txBox="1">
              <a:spLocks noChangeArrowheads="1"/>
            </p:cNvSpPr>
            <p:nvPr/>
          </p:nvSpPr>
          <p:spPr bwMode="auto">
            <a:xfrm>
              <a:off x="1968" y="2160"/>
              <a:ext cx="144" cy="227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240649" name="Text Box 9"/>
            <p:cNvSpPr txBox="1">
              <a:spLocks noChangeArrowheads="1"/>
            </p:cNvSpPr>
            <p:nvPr/>
          </p:nvSpPr>
          <p:spPr bwMode="auto">
            <a:xfrm>
              <a:off x="2928" y="2784"/>
              <a:ext cx="240" cy="227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240650" name="Text Box 10"/>
            <p:cNvSpPr txBox="1">
              <a:spLocks noChangeArrowheads="1"/>
            </p:cNvSpPr>
            <p:nvPr/>
          </p:nvSpPr>
          <p:spPr bwMode="auto">
            <a:xfrm>
              <a:off x="2112" y="3888"/>
              <a:ext cx="240" cy="227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</a:p>
          </p:txBody>
        </p:sp>
      </p:grp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5791200" y="6019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240664" name="Text Box 24"/>
          <p:cNvSpPr txBox="1">
            <a:spLocks noChangeArrowheads="1"/>
          </p:cNvSpPr>
          <p:nvPr/>
        </p:nvSpPr>
        <p:spPr bwMode="auto">
          <a:xfrm>
            <a:off x="5791200" y="5638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5791200" y="5257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5791200" y="4876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5791200" y="4495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5791200" y="4098925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240669" name="Text Box 29"/>
          <p:cNvSpPr txBox="1">
            <a:spLocks noChangeArrowheads="1"/>
          </p:cNvSpPr>
          <p:nvPr/>
        </p:nvSpPr>
        <p:spPr bwMode="auto">
          <a:xfrm>
            <a:off x="5791200" y="3733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5791200" y="3352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5334000" y="2971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240672" name="Text Box 32"/>
          <p:cNvSpPr txBox="1">
            <a:spLocks noChangeArrowheads="1"/>
          </p:cNvSpPr>
          <p:nvPr/>
        </p:nvSpPr>
        <p:spPr bwMode="auto">
          <a:xfrm>
            <a:off x="5791200" y="2971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240673" name="Text Box 33"/>
          <p:cNvSpPr txBox="1">
            <a:spLocks noChangeArrowheads="1"/>
          </p:cNvSpPr>
          <p:nvPr/>
        </p:nvSpPr>
        <p:spPr bwMode="auto">
          <a:xfrm>
            <a:off x="5791200" y="2590800"/>
            <a:ext cx="3810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0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0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40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0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0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40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0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0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40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  <p:bldP spid="240663" grpId="0" animBg="1"/>
      <p:bldP spid="240664" grpId="0" animBg="1"/>
      <p:bldP spid="240665" grpId="0" animBg="1"/>
      <p:bldP spid="240666" grpId="0" animBg="1"/>
      <p:bldP spid="240667" grpId="0" animBg="1"/>
      <p:bldP spid="240668" grpId="0" animBg="1"/>
      <p:bldP spid="240669" grpId="0" animBg="1"/>
      <p:bldP spid="240670" grpId="0" animBg="1"/>
      <p:bldP spid="240671" grpId="0" animBg="1"/>
      <p:bldP spid="240672" grpId="0" animBg="1"/>
      <p:bldP spid="2406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737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 Muscle contractions may be </a:t>
            </a:r>
          </a:p>
          <a:p>
            <a:pPr lvl="1"/>
            <a:r>
              <a:rPr lang="en-US" sz="4000" dirty="0" smtClean="0"/>
              <a:t>Isotonic </a:t>
            </a:r>
          </a:p>
          <a:p>
            <a:pPr lvl="2"/>
            <a:r>
              <a:rPr lang="en-US" sz="3600" dirty="0" smtClean="0"/>
              <a:t>Muscle contracts and shortens.</a:t>
            </a:r>
          </a:p>
          <a:p>
            <a:pPr lvl="2"/>
            <a:r>
              <a:rPr lang="en-US" sz="3600" dirty="0" smtClean="0"/>
              <a:t>Ex: walking, talking, writing</a:t>
            </a:r>
          </a:p>
          <a:p>
            <a:pPr lvl="1"/>
            <a:r>
              <a:rPr lang="en-US" sz="4000" dirty="0" smtClean="0"/>
              <a:t>Isometric</a:t>
            </a:r>
          </a:p>
          <a:p>
            <a:pPr lvl="2"/>
            <a:r>
              <a:rPr lang="en-US" sz="3600" dirty="0" smtClean="0"/>
              <a:t>Tension in the muscle increases but the muscle does not shorten</a:t>
            </a:r>
          </a:p>
          <a:p>
            <a:pPr lvl="2"/>
            <a:r>
              <a:rPr lang="en-US" sz="3600" dirty="0" smtClean="0"/>
              <a:t>Ex: Exercises- tensing abs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73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400" dirty="0" smtClean="0"/>
              <a:t>F. Muscles must be worked to stay in shape.</a:t>
            </a:r>
          </a:p>
          <a:p>
            <a:pPr marL="0" indent="0">
              <a:buNone/>
            </a:pPr>
            <a:r>
              <a:rPr lang="en-US" sz="4400" dirty="0" smtClean="0"/>
              <a:t>When muscles are not exercised the muscles become weak and flaccid.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73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Muscle tone-even at rest a muscle is always slightly contracted and ready to pull. </a:t>
            </a:r>
          </a:p>
          <a:p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Good muscle tone can be achieved through proper nutrition and regular exercise.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73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 smtClean="0"/>
              <a:t>Atrophy- muscle shrinkage from disuse.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Hypertrophy- muscle enlargement from </a:t>
            </a:r>
            <a:r>
              <a:rPr lang="en-US" sz="4400" dirty="0" err="1" smtClean="0"/>
              <a:t>overexercising</a:t>
            </a:r>
            <a:r>
              <a:rPr lang="en-US" sz="4400" dirty="0" smtClean="0"/>
              <a:t>  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Muscle Fatigue-</a:t>
            </a:r>
            <a:r>
              <a:rPr lang="en-US" sz="3600" dirty="0" smtClean="0"/>
              <a:t>the </a:t>
            </a:r>
            <a:r>
              <a:rPr lang="en-US" sz="3600" dirty="0"/>
              <a:t>decline in ability of </a:t>
            </a:r>
            <a:r>
              <a:rPr lang="en-US" sz="3600" dirty="0" smtClean="0"/>
              <a:t>a muscle</a:t>
            </a:r>
            <a:r>
              <a:rPr lang="en-US" sz="3600" dirty="0"/>
              <a:t> to </a:t>
            </a:r>
            <a:r>
              <a:rPr lang="en-US" sz="3600" dirty="0" smtClean="0"/>
              <a:t>generate force. </a:t>
            </a:r>
          </a:p>
          <a:p>
            <a:r>
              <a:rPr lang="en-US" sz="3600" dirty="0" smtClean="0"/>
              <a:t>can </a:t>
            </a:r>
            <a:r>
              <a:rPr lang="en-US" sz="3600" dirty="0"/>
              <a:t>be a result of vigorous </a:t>
            </a:r>
            <a:r>
              <a:rPr lang="en-US" sz="3600" dirty="0" smtClean="0"/>
              <a:t>exercise which can cause the build up of lactic acid in the muscles.</a:t>
            </a:r>
          </a:p>
          <a:p>
            <a:r>
              <a:rPr lang="en-US" sz="3600" dirty="0" smtClean="0"/>
              <a:t>Lactic acid build up can also cause cramps and sore muscles.</a:t>
            </a:r>
          </a:p>
          <a:p>
            <a:pPr marL="0" indent="0">
              <a:buNone/>
            </a:pPr>
            <a:r>
              <a:rPr lang="en-US" sz="3600" dirty="0" smtClean="0"/>
              <a:t>HOW DOES IT WORK?</a:t>
            </a:r>
          </a:p>
          <a:p>
            <a:pPr marL="0" indent="0">
              <a:buNone/>
            </a:pPr>
            <a:r>
              <a:rPr lang="en-US" sz="3600" dirty="0" smtClean="0"/>
              <a:t>*anaerobic muscle contraction, lactic acid build up, Oxygen debt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b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73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Most muscles are named by one of the following rules.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Some even use a combination of the rules.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Shape: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b="1" dirty="0" smtClean="0"/>
              <a:t>deltoid – triangle</a:t>
            </a:r>
          </a:p>
          <a:p>
            <a:pPr lvl="1"/>
            <a:r>
              <a:rPr lang="en-US" sz="3200" b="1" dirty="0" err="1" smtClean="0"/>
              <a:t>Latissimus</a:t>
            </a:r>
            <a:r>
              <a:rPr lang="en-US" sz="3200" b="1" dirty="0" smtClean="0"/>
              <a:t> – wide</a:t>
            </a:r>
          </a:p>
          <a:p>
            <a:pPr lvl="1"/>
            <a:r>
              <a:rPr lang="en-US" sz="3200" b="1" dirty="0" err="1" smtClean="0"/>
              <a:t>teres</a:t>
            </a:r>
            <a:r>
              <a:rPr lang="en-US" sz="3200" b="1" dirty="0" smtClean="0"/>
              <a:t> - round</a:t>
            </a:r>
          </a:p>
          <a:p>
            <a:pPr lvl="1"/>
            <a:r>
              <a:rPr lang="en-US" sz="3200" b="1" dirty="0" err="1" smtClean="0"/>
              <a:t>trapezius</a:t>
            </a:r>
            <a:r>
              <a:rPr lang="en-US" sz="3200" b="1" dirty="0" smtClean="0"/>
              <a:t> – trapezoid</a:t>
            </a:r>
          </a:p>
          <a:p>
            <a:pPr lvl="1"/>
            <a:r>
              <a:rPr lang="en-US" sz="3200" b="1" dirty="0" smtClean="0"/>
              <a:t>serratus –saw-toothed</a:t>
            </a:r>
          </a:p>
          <a:p>
            <a:pPr lvl="1"/>
            <a:r>
              <a:rPr lang="en-US" sz="3200" b="1" dirty="0" err="1" smtClean="0"/>
              <a:t>orbicularis</a:t>
            </a:r>
            <a:r>
              <a:rPr lang="en-US" sz="3200" b="1" dirty="0" smtClean="0"/>
              <a:t> – circular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4" name="Picture 9" descr="27c99b70a004090a7f651481df1f6c55d3509402e7d266915fe674f09f0bdd382ba4de7b98caab0cfd38734f935c797c13fda2193a9f0859d1f33b391cce133c14d8bce8d6b00d856c3f1d3122a93e0f5bbaf91508ae9e7f231434b2ebcb8a36d1c7fd8de4fb7b3a15120">
            <a:hlinkClick r:id="rId2" tooltip="Trapezius Gray409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600200"/>
            <a:ext cx="2381250" cy="37528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43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200" dirty="0" smtClean="0"/>
              <a:t>A. </a:t>
            </a:r>
            <a:r>
              <a:rPr lang="en-US" sz="4400" b="1" dirty="0" smtClean="0"/>
              <a:t>Functions of the Skeletal </a:t>
            </a:r>
            <a:r>
              <a:rPr lang="en-US" sz="4400" dirty="0" smtClean="0"/>
              <a:t>Muscle </a:t>
            </a:r>
            <a:r>
              <a:rPr lang="en-US" sz="4400" b="1" dirty="0" smtClean="0"/>
              <a:t>:</a:t>
            </a:r>
          </a:p>
          <a:p>
            <a:pPr>
              <a:buNone/>
            </a:pPr>
            <a:r>
              <a:rPr lang="en-US" sz="4400" dirty="0" smtClean="0"/>
              <a:t>1.Produce movement: Muscle</a:t>
            </a:r>
          </a:p>
          <a:p>
            <a:pPr>
              <a:buNone/>
            </a:pPr>
            <a:r>
              <a:rPr lang="en-US" sz="4400" dirty="0" smtClean="0"/>
              <a:t>contractions pull on tendons and</a:t>
            </a:r>
          </a:p>
          <a:p>
            <a:pPr>
              <a:buNone/>
            </a:pPr>
            <a:r>
              <a:rPr lang="en-US" sz="4400" dirty="0" smtClean="0"/>
              <a:t>move the bones of the skeleton.</a:t>
            </a:r>
          </a:p>
          <a:p>
            <a:pPr>
              <a:buNone/>
            </a:pPr>
            <a:r>
              <a:rPr lang="en-US" sz="4400" dirty="0" smtClean="0"/>
              <a:t>2. Maintain posture and body</a:t>
            </a:r>
          </a:p>
          <a:p>
            <a:pPr>
              <a:buNone/>
            </a:pPr>
            <a:r>
              <a:rPr lang="en-US" sz="4400" dirty="0" smtClean="0"/>
              <a:t>position: Without constant</a:t>
            </a:r>
          </a:p>
          <a:p>
            <a:pPr>
              <a:buNone/>
            </a:pPr>
            <a:r>
              <a:rPr lang="en-US" sz="4400" dirty="0" smtClean="0"/>
              <a:t>muscular tension you could not sit</a:t>
            </a:r>
          </a:p>
          <a:p>
            <a:pPr>
              <a:buNone/>
            </a:pPr>
            <a:r>
              <a:rPr lang="en-US" sz="4400" dirty="0" smtClean="0"/>
              <a:t>upright without collapsing or</a:t>
            </a:r>
          </a:p>
          <a:p>
            <a:pPr>
              <a:buNone/>
            </a:pPr>
            <a:r>
              <a:rPr lang="en-US" sz="4400" dirty="0" smtClean="0"/>
              <a:t>standing without toppling over.</a:t>
            </a:r>
            <a:endParaRPr lang="en-US" sz="4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Direction/Orientation: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rectus (straight) – </a:t>
            </a:r>
          </a:p>
          <a:p>
            <a:pPr marL="0" indent="0">
              <a:buNone/>
            </a:pPr>
            <a:r>
              <a:rPr lang="en-US" sz="2800" b="1" dirty="0" smtClean="0"/>
              <a:t>parallel to the muscle’s long axis</a:t>
            </a:r>
          </a:p>
          <a:p>
            <a:pPr lvl="1">
              <a:buNone/>
            </a:pPr>
            <a:r>
              <a:rPr lang="en-US" sz="2400" b="1" dirty="0" smtClean="0"/>
              <a:t>      ex: rectus </a:t>
            </a:r>
            <a:r>
              <a:rPr lang="en-US" sz="2400" b="1" dirty="0" err="1" smtClean="0"/>
              <a:t>abdominis</a:t>
            </a:r>
            <a:endParaRPr lang="en-US" sz="2400" b="1" dirty="0" smtClean="0"/>
          </a:p>
          <a:p>
            <a:r>
              <a:rPr lang="en-US" sz="2800" b="1" dirty="0" err="1" smtClean="0"/>
              <a:t>transversus</a:t>
            </a:r>
            <a:r>
              <a:rPr lang="en-US" sz="2800" b="1" dirty="0" smtClean="0"/>
              <a:t> (transverse) – </a:t>
            </a:r>
          </a:p>
          <a:p>
            <a:pPr marL="0" indent="0">
              <a:buNone/>
            </a:pPr>
            <a:r>
              <a:rPr lang="en-US" sz="2800" b="1" dirty="0" smtClean="0"/>
              <a:t>at right angles to the muscle’s long axis</a:t>
            </a:r>
          </a:p>
          <a:p>
            <a:r>
              <a:rPr lang="en-US" sz="2800" b="1" dirty="0" smtClean="0"/>
              <a:t>oblique – diagonal</a:t>
            </a:r>
            <a:endParaRPr lang="en-US" b="1" dirty="0"/>
          </a:p>
        </p:txBody>
      </p:sp>
      <p:pic>
        <p:nvPicPr>
          <p:cNvPr id="4" name="Picture 10" descr="File:Rectus abdomin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743200"/>
            <a:ext cx="3429000" cy="3429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314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Origins: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biceps – two origins</a:t>
            </a:r>
          </a:p>
          <a:p>
            <a:pPr lvl="1">
              <a:buNone/>
            </a:pPr>
            <a:r>
              <a:rPr lang="en-US" sz="2400" b="1" dirty="0" smtClean="0"/>
              <a:t>     ex: biceps </a:t>
            </a:r>
            <a:r>
              <a:rPr lang="en-US" sz="2400" b="1" dirty="0" err="1" smtClean="0"/>
              <a:t>brachii</a:t>
            </a:r>
            <a:endParaRPr lang="en-US" sz="24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triceps – three origins</a:t>
            </a:r>
          </a:p>
          <a:p>
            <a:pPr>
              <a:buNone/>
            </a:pPr>
            <a:r>
              <a:rPr lang="en-US" sz="2800" b="1" dirty="0" smtClean="0"/>
              <a:t> 	     </a:t>
            </a:r>
            <a:r>
              <a:rPr lang="en-US" sz="2400" b="1" dirty="0" smtClean="0"/>
              <a:t>ex:  triceps </a:t>
            </a:r>
            <a:r>
              <a:rPr lang="en-US" sz="2400" b="1" dirty="0" err="1" smtClean="0"/>
              <a:t>brachii</a:t>
            </a:r>
            <a:endParaRPr lang="en-US" sz="2400" b="1" dirty="0" smtClean="0"/>
          </a:p>
          <a:p>
            <a:endParaRPr lang="en-US" sz="2000" b="1" dirty="0" smtClean="0"/>
          </a:p>
          <a:p>
            <a:r>
              <a:rPr lang="en-US" sz="2800" b="1" dirty="0" smtClean="0"/>
              <a:t>quadriceps – four origins</a:t>
            </a:r>
            <a:endParaRPr lang="en-US" b="1" dirty="0"/>
          </a:p>
        </p:txBody>
      </p:sp>
      <p:pic>
        <p:nvPicPr>
          <p:cNvPr id="4" name="Picture 10" descr="27c99b70a0060e113e6905dcc3136b5dcb53920af3d16f8c4abc6eb79007822d23acd131898aa408f1337013c95e7c7615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905000"/>
            <a:ext cx="2689225" cy="4343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198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Origin and Insertion: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sterno</a:t>
            </a:r>
            <a:r>
              <a:rPr lang="en-US" b="1" dirty="0" smtClean="0"/>
              <a:t> = sternum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cleiodo</a:t>
            </a:r>
            <a:r>
              <a:rPr lang="en-US" b="1" dirty="0" smtClean="0"/>
              <a:t> = clavicle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mastoid = location on the</a:t>
            </a:r>
          </a:p>
          <a:p>
            <a:pPr>
              <a:buNone/>
            </a:pPr>
            <a:r>
              <a:rPr lang="en-US" b="1" dirty="0" smtClean="0"/>
              <a:t> temporal bone</a:t>
            </a:r>
          </a:p>
          <a:p>
            <a:endParaRPr lang="en-US" dirty="0"/>
          </a:p>
        </p:txBody>
      </p:sp>
      <p:pic>
        <p:nvPicPr>
          <p:cNvPr id="4" name="Picture 14" descr="27c99b70a0061c04606b02db8615605f90589119ef9f669359e766fd814ddd282da1d62793c0a24ef1796c01c857607008fde45267985260c6fc3f735595493c3ffabce7c0e751d92b0b3c1b6ce87f5042a6e22208bf9c6923532bb1d315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133600"/>
            <a:ext cx="3657600" cy="31877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650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Action: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983" y="13716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flexor </a:t>
            </a:r>
            <a:r>
              <a:rPr lang="en-US" b="1" dirty="0" err="1" smtClean="0"/>
              <a:t>carpi</a:t>
            </a:r>
            <a:r>
              <a:rPr lang="en-US" b="1" dirty="0" smtClean="0"/>
              <a:t> </a:t>
            </a:r>
            <a:r>
              <a:rPr lang="en-US" b="1" dirty="0" err="1" smtClean="0"/>
              <a:t>radialis</a:t>
            </a:r>
            <a:r>
              <a:rPr lang="en-US" b="1" dirty="0" smtClean="0"/>
              <a:t> –</a:t>
            </a:r>
          </a:p>
          <a:p>
            <a:pPr>
              <a:buNone/>
            </a:pPr>
            <a:r>
              <a:rPr lang="en-US" b="1" dirty="0" smtClean="0"/>
              <a:t>flexes wrist</a:t>
            </a:r>
          </a:p>
          <a:p>
            <a:r>
              <a:rPr lang="en-US" b="1" dirty="0" smtClean="0"/>
              <a:t>abductor </a:t>
            </a:r>
            <a:r>
              <a:rPr lang="en-US" b="1" dirty="0" err="1" smtClean="0"/>
              <a:t>magnus</a:t>
            </a:r>
            <a:r>
              <a:rPr lang="en-US" b="1" dirty="0" smtClean="0"/>
              <a:t> – </a:t>
            </a:r>
          </a:p>
          <a:p>
            <a:pPr>
              <a:buNone/>
            </a:pPr>
            <a:r>
              <a:rPr lang="en-US" b="1" dirty="0" smtClean="0"/>
              <a:t>abducts the thigh</a:t>
            </a:r>
          </a:p>
          <a:p>
            <a:r>
              <a:rPr lang="en-US" b="1" dirty="0" smtClean="0"/>
              <a:t>extensor </a:t>
            </a:r>
            <a:r>
              <a:rPr lang="en-US" b="1" dirty="0" err="1" smtClean="0"/>
              <a:t>digitorum</a:t>
            </a:r>
            <a:r>
              <a:rPr lang="en-US" b="1" dirty="0" smtClean="0"/>
              <a:t> – </a:t>
            </a:r>
          </a:p>
          <a:p>
            <a:pPr>
              <a:buNone/>
            </a:pPr>
            <a:r>
              <a:rPr lang="en-US" b="1" dirty="0" smtClean="0"/>
              <a:t>extends the fingers</a:t>
            </a:r>
          </a:p>
          <a:p>
            <a:r>
              <a:rPr lang="en-US" b="1" dirty="0" err="1" smtClean="0"/>
              <a:t>levator</a:t>
            </a:r>
            <a:r>
              <a:rPr lang="en-US" b="1" dirty="0" smtClean="0"/>
              <a:t> – </a:t>
            </a:r>
          </a:p>
          <a:p>
            <a:pPr>
              <a:buNone/>
            </a:pPr>
            <a:r>
              <a:rPr lang="en-US" b="1" dirty="0" smtClean="0"/>
              <a:t>lifts a structure</a:t>
            </a:r>
          </a:p>
          <a:p>
            <a:endParaRPr lang="en-US" dirty="0"/>
          </a:p>
        </p:txBody>
      </p:sp>
      <p:pic>
        <p:nvPicPr>
          <p:cNvPr id="4" name="Picture 11" descr="27c99b70a0060e113e7418d6db1f684bdb57de04f49b268e4dba60ec9803df7261e3901db6e48124c179660c824c537210a0e0697a9a4323c9e22c15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2268538" cy="3886200"/>
          </a:xfrm>
          <a:prstGeom prst="rect">
            <a:avLst/>
          </a:prstGeom>
          <a:solidFill>
            <a:schemeClr val="tx1"/>
          </a:solidFill>
          <a:ln/>
        </p:spPr>
      </p:pic>
      <p:pic>
        <p:nvPicPr>
          <p:cNvPr id="5" name="Picture 14" descr="95835bc160bf874e922c23f9175fd805dae884a42e77ddcc9c9aaf3cf0758326376958c6b217bf2649eb5cd315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34225" y="1066800"/>
            <a:ext cx="2009775" cy="3733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688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Size: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 err="1" smtClean="0"/>
              <a:t>maximus</a:t>
            </a:r>
            <a:r>
              <a:rPr lang="en-US" sz="2400" b="1" dirty="0" smtClean="0"/>
              <a:t> – largest</a:t>
            </a:r>
          </a:p>
          <a:p>
            <a:pPr lvl="1"/>
            <a:r>
              <a:rPr lang="en-US" sz="2400" b="1" dirty="0" err="1" smtClean="0"/>
              <a:t>minimis</a:t>
            </a:r>
            <a:r>
              <a:rPr lang="en-US" sz="2400" b="1" dirty="0" smtClean="0"/>
              <a:t> – smallest</a:t>
            </a:r>
          </a:p>
          <a:p>
            <a:pPr lvl="1"/>
            <a:r>
              <a:rPr lang="en-US" sz="2400" b="1" dirty="0" err="1" smtClean="0"/>
              <a:t>vastus</a:t>
            </a:r>
            <a:r>
              <a:rPr lang="en-US" sz="2400" b="1" dirty="0" smtClean="0"/>
              <a:t> - huge</a:t>
            </a:r>
          </a:p>
          <a:p>
            <a:pPr lvl="1"/>
            <a:r>
              <a:rPr lang="en-US" sz="2400" b="1" dirty="0" err="1" smtClean="0"/>
              <a:t>longus</a:t>
            </a:r>
            <a:r>
              <a:rPr lang="en-US" sz="2400" b="1" dirty="0" smtClean="0"/>
              <a:t> – longest </a:t>
            </a:r>
          </a:p>
          <a:p>
            <a:pPr lvl="1"/>
            <a:r>
              <a:rPr lang="en-US" sz="2400" b="1" dirty="0" err="1" smtClean="0"/>
              <a:t>brevis</a:t>
            </a:r>
            <a:r>
              <a:rPr lang="en-US" sz="2400" b="1" dirty="0" smtClean="0"/>
              <a:t> – short </a:t>
            </a:r>
          </a:p>
          <a:p>
            <a:pPr lvl="1"/>
            <a:r>
              <a:rPr lang="en-US" sz="2400" b="1" dirty="0" smtClean="0"/>
              <a:t>major – large </a:t>
            </a:r>
          </a:p>
          <a:p>
            <a:pPr lvl="1"/>
            <a:r>
              <a:rPr lang="en-US" sz="2400" b="1" dirty="0" smtClean="0"/>
              <a:t>minor – small</a:t>
            </a:r>
            <a:endParaRPr lang="en-US" b="1" dirty="0"/>
          </a:p>
        </p:txBody>
      </p:sp>
      <p:pic>
        <p:nvPicPr>
          <p:cNvPr id="4" name="Picture 9" descr="File:Pectoralis major h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524000"/>
            <a:ext cx="3733800" cy="3733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023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frontalis</a:t>
            </a:r>
            <a:r>
              <a:rPr lang="en-US" b="1" dirty="0" smtClean="0"/>
              <a:t> – frontal bone</a:t>
            </a:r>
          </a:p>
          <a:p>
            <a:pPr>
              <a:lnSpc>
                <a:spcPct val="90000"/>
              </a:lnSpc>
            </a:pPr>
            <a:r>
              <a:rPr lang="en-US" b="1" dirty="0" err="1" smtClean="0"/>
              <a:t>lateralis</a:t>
            </a:r>
            <a:r>
              <a:rPr lang="en-US" b="1" dirty="0" smtClean="0"/>
              <a:t> – lateral or on the side</a:t>
            </a:r>
          </a:p>
          <a:p>
            <a:pPr>
              <a:lnSpc>
                <a:spcPct val="90000"/>
              </a:lnSpc>
            </a:pPr>
            <a:r>
              <a:rPr lang="en-US" b="1" dirty="0" err="1" smtClean="0"/>
              <a:t>tibialis</a:t>
            </a:r>
            <a:r>
              <a:rPr lang="en-US" b="1" dirty="0" smtClean="0"/>
              <a:t> anterior – front of tibia</a:t>
            </a:r>
          </a:p>
          <a:p>
            <a:pPr>
              <a:lnSpc>
                <a:spcPct val="90000"/>
              </a:lnSpc>
            </a:pPr>
            <a:r>
              <a:rPr lang="en-US" b="1" dirty="0" err="1" smtClean="0"/>
              <a:t>fibularis</a:t>
            </a:r>
            <a:r>
              <a:rPr lang="en-US" b="1" dirty="0" smtClean="0"/>
              <a:t> </a:t>
            </a:r>
            <a:r>
              <a:rPr lang="en-US" b="1" dirty="0" err="1" smtClean="0"/>
              <a:t>longus</a:t>
            </a:r>
            <a:r>
              <a:rPr lang="en-US" b="1" dirty="0" smtClean="0"/>
              <a:t> – near fibula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supra – above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infra – below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sub - underneath</a:t>
            </a:r>
          </a:p>
          <a:p>
            <a:endParaRPr lang="en-US" dirty="0"/>
          </a:p>
        </p:txBody>
      </p:sp>
      <p:pic>
        <p:nvPicPr>
          <p:cNvPr id="4" name="Picture 9" descr="File:Tibialis anterior 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400" y="1676400"/>
            <a:ext cx="1177925" cy="45307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737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smtClean="0"/>
              <a:t> Movements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1 . Adduction </a:t>
            </a:r>
          </a:p>
          <a:p>
            <a:r>
              <a:rPr lang="en-US" sz="3600" b="1" dirty="0"/>
              <a:t>2</a:t>
            </a:r>
            <a:r>
              <a:rPr lang="en-US" sz="3600" b="1" dirty="0" smtClean="0"/>
              <a:t>. Abduction </a:t>
            </a:r>
          </a:p>
          <a:p>
            <a:r>
              <a:rPr lang="en-US" sz="3600" b="1" dirty="0"/>
              <a:t>3</a:t>
            </a:r>
            <a:r>
              <a:rPr lang="en-US" sz="3600" b="1" dirty="0" smtClean="0"/>
              <a:t>. Flexion </a:t>
            </a:r>
          </a:p>
          <a:p>
            <a:r>
              <a:rPr lang="en-US" sz="3600" b="1" dirty="0" smtClean="0"/>
              <a:t>4. Extension </a:t>
            </a:r>
          </a:p>
          <a:p>
            <a:r>
              <a:rPr lang="en-US" sz="3600" b="1" dirty="0"/>
              <a:t>5</a:t>
            </a:r>
            <a:r>
              <a:rPr lang="en-US" sz="3600" b="1" dirty="0" smtClean="0"/>
              <a:t>. Rotation </a:t>
            </a:r>
          </a:p>
          <a:p>
            <a:r>
              <a:rPr lang="en-US" sz="3600" b="1" dirty="0"/>
              <a:t>6</a:t>
            </a:r>
            <a:r>
              <a:rPr lang="en-US" sz="3600" b="1" dirty="0" smtClean="0"/>
              <a:t>. Circumduction</a:t>
            </a:r>
          </a:p>
          <a:p>
            <a:r>
              <a:rPr lang="en-US" sz="3600" b="1" dirty="0" smtClean="0"/>
              <a:t>7. Inversion</a:t>
            </a:r>
          </a:p>
          <a:p>
            <a:r>
              <a:rPr lang="en-US" sz="3600" b="1" dirty="0" smtClean="0"/>
              <a:t>8. </a:t>
            </a:r>
            <a:r>
              <a:rPr lang="en-US" sz="3600" b="1" dirty="0"/>
              <a:t>E</a:t>
            </a:r>
            <a:r>
              <a:rPr lang="en-US" sz="3600" b="1" dirty="0" smtClean="0"/>
              <a:t>version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88059"/>
            <a:ext cx="4876800" cy="506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Biceps </a:t>
            </a:r>
            <a:r>
              <a:rPr lang="en-US" sz="3600" b="1" dirty="0" err="1" smtClean="0"/>
              <a:t>Femoris</a:t>
            </a:r>
            <a:endParaRPr lang="en-US" sz="3600" b="1" dirty="0" smtClean="0"/>
          </a:p>
          <a:p>
            <a:pPr algn="r"/>
            <a:r>
              <a:rPr lang="en-US" sz="3600" b="1" dirty="0" smtClean="0"/>
              <a:t>Hamstrings                          </a:t>
            </a:r>
            <a:r>
              <a:rPr lang="en-US" sz="3600" b="1" dirty="0" err="1" smtClean="0"/>
              <a:t>Semitendinosus</a:t>
            </a:r>
            <a:endParaRPr lang="en-US" sz="3600" b="1" dirty="0" smtClean="0"/>
          </a:p>
          <a:p>
            <a:pPr algn="r"/>
            <a:r>
              <a:rPr lang="en-US" sz="3600" b="1" dirty="0" err="1" smtClean="0"/>
              <a:t>Semimembranosus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51978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Rectus </a:t>
            </a:r>
            <a:r>
              <a:rPr lang="en-US" sz="3200" b="1" dirty="0" err="1" smtClean="0"/>
              <a:t>Femoris</a:t>
            </a:r>
            <a:endParaRPr lang="en-US" sz="3200" b="1" dirty="0" smtClean="0"/>
          </a:p>
          <a:p>
            <a:r>
              <a:rPr lang="en-US" sz="3200" b="1" dirty="0" smtClean="0"/>
              <a:t>(</a:t>
            </a:r>
            <a:r>
              <a:rPr lang="en-US" sz="3200" b="1" dirty="0" err="1" smtClean="0"/>
              <a:t>Vastus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Intermedius</a:t>
            </a:r>
            <a:r>
              <a:rPr lang="en-US" sz="3200" b="1" dirty="0" smtClean="0"/>
              <a:t>) under RF</a:t>
            </a:r>
          </a:p>
          <a:p>
            <a:r>
              <a:rPr lang="en-US" sz="3200" b="1" dirty="0" err="1" smtClean="0"/>
              <a:t>Vastus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Medialis</a:t>
            </a:r>
            <a:endParaRPr lang="en-US" sz="3200" b="1" dirty="0" smtClean="0"/>
          </a:p>
          <a:p>
            <a:r>
              <a:rPr lang="en-US" sz="3200" b="1" dirty="0" err="1" smtClean="0"/>
              <a:t>Vastus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Lateralis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1.21 Describe common diseases and disorders of each body system (prevention, pathology, diagnosis, and treatment)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096000"/>
          </a:xfrm>
        </p:spPr>
        <p:txBody>
          <a:bodyPr>
            <a:normAutofit fontScale="92500"/>
          </a:bodyPr>
          <a:lstStyle/>
          <a:p>
            <a:pPr marL="742950" indent="-742950">
              <a:buAutoNum type="alphaUcPeriod"/>
            </a:pPr>
            <a:r>
              <a:rPr lang="en-US" sz="4400" dirty="0" smtClean="0"/>
              <a:t>Functions of the Skeletal Muscle :</a:t>
            </a:r>
          </a:p>
          <a:p>
            <a:pPr>
              <a:buNone/>
            </a:pPr>
            <a:r>
              <a:rPr lang="en-US" sz="4400" dirty="0" smtClean="0"/>
              <a:t>3. Support soft tissues: The</a:t>
            </a:r>
          </a:p>
          <a:p>
            <a:pPr>
              <a:buNone/>
            </a:pPr>
            <a:r>
              <a:rPr lang="en-US" sz="4400" dirty="0" smtClean="0"/>
              <a:t>abdominal wall and the floor of</a:t>
            </a:r>
          </a:p>
          <a:p>
            <a:pPr>
              <a:buNone/>
            </a:pPr>
            <a:r>
              <a:rPr lang="en-US" sz="4400" dirty="0" smtClean="0"/>
              <a:t>the pelvic cavity consist of</a:t>
            </a:r>
          </a:p>
          <a:p>
            <a:pPr>
              <a:buNone/>
            </a:pPr>
            <a:r>
              <a:rPr lang="en-US" sz="4400" dirty="0" smtClean="0"/>
              <a:t>layers of muscle that support</a:t>
            </a:r>
          </a:p>
          <a:p>
            <a:pPr>
              <a:buNone/>
            </a:pPr>
            <a:r>
              <a:rPr lang="en-US" sz="4400" dirty="0" smtClean="0"/>
              <a:t>the weight of visceral organs</a:t>
            </a:r>
          </a:p>
          <a:p>
            <a:pPr>
              <a:buNone/>
            </a:pPr>
            <a:r>
              <a:rPr lang="en-US" sz="4400" dirty="0" smtClean="0"/>
              <a:t>and shield internal tissues form</a:t>
            </a:r>
          </a:p>
          <a:p>
            <a:pPr>
              <a:buNone/>
            </a:pPr>
            <a:r>
              <a:rPr lang="en-US" sz="4400" dirty="0" smtClean="0"/>
              <a:t>injury.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580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77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Muscle spasm- when A muscle (or even a few fibers of a muscle) involuntarily contract </a:t>
            </a:r>
          </a:p>
          <a:p>
            <a:pPr>
              <a:lnSpc>
                <a:spcPct val="90000"/>
              </a:lnSpc>
            </a:pPr>
            <a:r>
              <a:rPr lang="en-US"/>
              <a:t>Muscle cramp- involuntarily + forcibly </a:t>
            </a:r>
            <a:br>
              <a:rPr lang="en-US"/>
            </a:br>
            <a:r>
              <a:rPr lang="en-US"/>
              <a:t>contracted muscle that does not relax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A forceful + sustained spasm</a:t>
            </a:r>
          </a:p>
          <a:p>
            <a:pPr lvl="1">
              <a:lnSpc>
                <a:spcPct val="90000"/>
              </a:lnSpc>
            </a:pPr>
            <a:r>
              <a:rPr lang="en-US"/>
              <a:t>Nick named charley horse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5334000" y="1295400"/>
            <a:ext cx="2286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Cramps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2286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Spasms</a:t>
            </a:r>
          </a:p>
        </p:txBody>
      </p:sp>
      <p:pic>
        <p:nvPicPr>
          <p:cNvPr id="258055" name="Picture 7" descr="Discover how to relieve muscle cram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703388" cy="1905000"/>
          </a:xfrm>
          <a:prstGeom prst="rect">
            <a:avLst/>
          </a:prstGeom>
          <a:noFill/>
        </p:spPr>
      </p:pic>
      <p:pic>
        <p:nvPicPr>
          <p:cNvPr id="258057" name="Picture 9" descr="muscle170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4" y="4442749"/>
            <a:ext cx="1905000" cy="2228850"/>
          </a:xfrm>
          <a:prstGeom prst="rect">
            <a:avLst/>
          </a:prstGeom>
          <a:noFill/>
        </p:spPr>
      </p:pic>
      <p:pic>
        <p:nvPicPr>
          <p:cNvPr id="258060" name="Picture 12" descr="cramps"/>
          <p:cNvPicPr>
            <a:picLocks noChangeAspect="1" noChangeArrowheads="1"/>
          </p:cNvPicPr>
          <p:nvPr/>
        </p:nvPicPr>
        <p:blipFill>
          <a:blip r:embed="rId5" cstate="print"/>
          <a:srcRect l="4399" t="2661" r="60733" b="33476"/>
          <a:stretch>
            <a:fillRect/>
          </a:stretch>
        </p:blipFill>
        <p:spPr bwMode="auto">
          <a:xfrm>
            <a:off x="7315200" y="2743200"/>
            <a:ext cx="1600200" cy="1828800"/>
          </a:xfrm>
          <a:prstGeom prst="rect">
            <a:avLst/>
          </a:prstGeom>
          <a:noFill/>
        </p:spPr>
      </p:pic>
      <p:sp>
        <p:nvSpPr>
          <p:cNvPr id="258062" name="Rectangle 14"/>
          <p:cNvSpPr>
            <a:spLocks noRot="1" noChangeArrowheads="1"/>
          </p:cNvSpPr>
          <p:nvPr/>
        </p:nvSpPr>
        <p:spPr bwMode="auto">
          <a:xfrm>
            <a:off x="1752600" y="4724400"/>
            <a:ext cx="533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last anywhere from a few </a:t>
            </a:r>
            <a:b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seconds to a quarter of an hour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Caused by strain or injury</a:t>
            </a:r>
          </a:p>
        </p:txBody>
      </p:sp>
      <p:sp>
        <p:nvSpPr>
          <p:cNvPr id="258061" name="Rectangle 1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143000" y="4343400"/>
            <a:ext cx="4876800" cy="457200"/>
          </a:xfrm>
        </p:spPr>
        <p:txBody>
          <a:bodyPr/>
          <a:lstStyle/>
          <a:p>
            <a:pPr lvl="1"/>
            <a:r>
              <a:rPr lang="en-US"/>
              <a:t>Muscle feels tied up in knots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5907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6324600" cy="99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/>
              <a:t>A strain is an injury to a muscle or tendon, and is often caused by overuse, force, or stretching.</a:t>
            </a:r>
            <a:br>
              <a:rPr lang="en-US"/>
            </a:br>
            <a:endParaRPr lang="en-US"/>
          </a:p>
        </p:txBody>
      </p:sp>
      <p:sp>
        <p:nvSpPr>
          <p:cNvPr id="259079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86200" y="3048000"/>
            <a:ext cx="32766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Injured area experiences: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7C80"/>
                </a:solidFill>
              </a:rPr>
              <a:t>pain and soreness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7C80"/>
                </a:solidFill>
              </a:rPr>
              <a:t>swelling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7C80"/>
                </a:solidFill>
              </a:rPr>
              <a:t>warmth, bruising, </a:t>
            </a:r>
            <a:br>
              <a:rPr lang="en-US">
                <a:solidFill>
                  <a:srgbClr val="FF7C80"/>
                </a:solidFill>
              </a:rPr>
            </a:br>
            <a:r>
              <a:rPr lang="en-US">
                <a:solidFill>
                  <a:srgbClr val="FF7C80"/>
                </a:solidFill>
              </a:rPr>
              <a:t>or redness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7C80"/>
                </a:solidFill>
              </a:rPr>
              <a:t>difficulty using or moving the injured area in a normal manner</a:t>
            </a:r>
            <a:r>
              <a:rPr lang="en-US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3048000" y="1371600"/>
            <a:ext cx="2819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Strain</a:t>
            </a:r>
          </a:p>
        </p:txBody>
      </p:sp>
      <p:pic>
        <p:nvPicPr>
          <p:cNvPr id="259083" name="Picture 11" descr="muscle-st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810000" cy="3048000"/>
          </a:xfrm>
          <a:prstGeom prst="rect">
            <a:avLst/>
          </a:prstGeom>
          <a:noFill/>
        </p:spPr>
      </p:pic>
      <p:pic>
        <p:nvPicPr>
          <p:cNvPr id="259085" name="Picture 13" descr="a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752600"/>
            <a:ext cx="169545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0" name="Picture 10" descr="ei_0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2743200" cy="2381250"/>
          </a:xfrm>
          <a:prstGeom prst="rect">
            <a:avLst/>
          </a:prstGeom>
          <a:noFill/>
        </p:spPr>
      </p:pic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611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772400" cy="1524000"/>
          </a:xfrm>
        </p:spPr>
        <p:txBody>
          <a:bodyPr/>
          <a:lstStyle/>
          <a:p>
            <a:r>
              <a:rPr lang="en-US"/>
              <a:t>A sprain is a wrenching, twisting or stretching</a:t>
            </a:r>
            <a:br>
              <a:rPr lang="en-US"/>
            </a:br>
            <a:r>
              <a:rPr lang="en-US"/>
              <a:t>                     injury to a ligament.</a:t>
            </a:r>
            <a:br>
              <a:rPr lang="en-US"/>
            </a:br>
            <a:endParaRPr lang="en-US"/>
          </a:p>
        </p:txBody>
      </p:sp>
      <p:sp>
        <p:nvSpPr>
          <p:cNvPr id="261131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28600" y="4953000"/>
            <a:ext cx="4114800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</a:t>
            </a:r>
            <a:r>
              <a:rPr lang="en-US" sz="2400">
                <a:solidFill>
                  <a:schemeClr val="hlink"/>
                </a:solidFill>
              </a:rPr>
              <a:t>Sprains often affect the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ankles, knees, or wrists.</a:t>
            </a:r>
          </a:p>
        </p:txBody>
      </p:sp>
      <p:pic>
        <p:nvPicPr>
          <p:cNvPr id="261125" name="Picture 5" descr="Illustration of types of ankle spra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71800"/>
            <a:ext cx="4381500" cy="2857500"/>
          </a:xfrm>
          <a:prstGeom prst="rect">
            <a:avLst/>
          </a:prstGeom>
          <a:noFill/>
        </p:spPr>
      </p:pic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3429000" y="1371600"/>
            <a:ext cx="1828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Sprain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533400" y="5867400"/>
            <a:ext cx="7848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Result in pain, swelling, redness, bruising, and difficulty using injured joint.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81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2057400"/>
            <a:ext cx="6629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R.I.C.E.</a:t>
            </a:r>
          </a:p>
          <a:p>
            <a:pPr>
              <a:lnSpc>
                <a:spcPct val="80000"/>
              </a:lnSpc>
            </a:pPr>
            <a:r>
              <a:rPr lang="en-US" sz="2800" b="1"/>
              <a:t>Rest:</a:t>
            </a:r>
            <a:r>
              <a:rPr lang="en-US" sz="2800"/>
              <a:t> Stop all activities which</a:t>
            </a:r>
            <a:br>
              <a:rPr lang="en-US" sz="2800"/>
            </a:br>
            <a:r>
              <a:rPr lang="en-US" sz="2800"/>
              <a:t>cause pain. </a:t>
            </a:r>
          </a:p>
          <a:p>
            <a:pPr>
              <a:lnSpc>
                <a:spcPct val="80000"/>
              </a:lnSpc>
            </a:pPr>
            <a:r>
              <a:rPr lang="en-US" sz="2800" b="1"/>
              <a:t>Ice:</a:t>
            </a:r>
            <a:r>
              <a:rPr lang="en-US" sz="2800"/>
              <a:t> Helps reduce swelling. </a:t>
            </a:r>
            <a:br>
              <a:rPr lang="en-US" sz="2800"/>
            </a:br>
            <a:r>
              <a:rPr lang="en-US" sz="2800"/>
              <a:t>Never ice more than 10-15 min. </a:t>
            </a:r>
            <a:br>
              <a:rPr lang="en-US" sz="2800"/>
            </a:br>
            <a:r>
              <a:rPr lang="en-US" sz="2800"/>
              <a:t>at a time. Protect the skin. </a:t>
            </a:r>
          </a:p>
          <a:p>
            <a:pPr>
              <a:lnSpc>
                <a:spcPct val="80000"/>
              </a:lnSpc>
            </a:pPr>
            <a:r>
              <a:rPr lang="en-US" sz="2800" b="1"/>
              <a:t>Compression:</a:t>
            </a:r>
            <a:r>
              <a:rPr lang="en-US" sz="2800"/>
              <a:t> Wrap the strained area to reduce swelling. </a:t>
            </a:r>
          </a:p>
          <a:p>
            <a:pPr>
              <a:lnSpc>
                <a:spcPct val="80000"/>
              </a:lnSpc>
            </a:pPr>
            <a:r>
              <a:rPr lang="en-US" sz="2800" b="1"/>
              <a:t>Elevation:</a:t>
            </a:r>
            <a:r>
              <a:rPr lang="en-US" sz="2800"/>
              <a:t> Keep the strained area as close to the level of the heart as is conveniently possible to keep blood from pooling in the injured area.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95400" y="1295400"/>
            <a:ext cx="6781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Treatment for Muscle Injuries</a:t>
            </a:r>
          </a:p>
        </p:txBody>
      </p:sp>
      <p:pic>
        <p:nvPicPr>
          <p:cNvPr id="281606" name="Picture 6" descr="The Recovery Wr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743200" cy="217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57200" y="706326"/>
            <a:ext cx="8001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Hernia-when an organ protrudes through a weak muscle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xIREBUUExIVFRUXGBgYGBgXFxcYFRcUGBYXGBYVFRUYHSggGBolGxgVIjEhJSktLi8uFx8zODMsNygtLisBCgoKDg0OGxAQGywkICQsLCwsLC41LywsLCw0NCw0LCwsLCw0LCwsLCwvLCwsLCwsLCwsLCwsLCwsLCwsLCwsLP/AABEIAOEA4QMBIgACEQEDEQH/xAAbAAEAAgMBAQAAAAAAAAAAAAAABAUBAwYCB//EAEgQAAEDAgMDCAMMCQMFAQAAAAEAAhEDIQQSMQVBUQYTIjJhcYGRUqHRFBUjQlSTsbLB0tPwBxYzNGKClKPhcnOiQ1NjwvGS/8QAGgEBAAMBAQEAAAAAAAAAAAAAAAIDBAEFBv/EACwRAAICAQQABQMDBQAAAAAAAAABAhEDBBIhMRMyQVFhIkJxBYHxM0OhscH/2gAMAwEAAhEDEQA/APuKIuG5R7brUsXUY1z8gy9UdUlgMTHj4qE57VZdhwvLKkdyi+d0tp4uQRWcZ3EifYp9LHV3HKar2u1AJsR2EKHjL2LpaNx5bR2qLiOdxRP7c+Bd7FD2ljMTT61aoO5zr+V13xPgpeOK+7/Z9DRcFs3ajywvfXeLxdzoBsYhWlavVeBFZzY4Gx8RdTcqK4q2dSi4pxxW6tI/1v8AolQsbtDEUhesSdwDnk+UqvxfgtWKLdKX+D6Ei+O4vaeKDpNesAd3OuBPgDDVO2LtXEPxNFrqlQNNRgjO42JFje6gtQm+jXL9Okle4+qIiLSeaEREAREQBERAEREAREQBERAEREAREQBfOuVFbm8e87iGT35AL+pfRVwHKuoKWNdIzNe1hNtDBZHjlVWbymzRf1H+CG4w4ODddRvFtew9n0Ke+oxwBkyCDBsR4fnVQKdLK7oQ5pExPSb2Dju1VpSawtsASL3HqWdLk3zraWNKmMptvkGYHda8LkuU2PNRxYywb1iPoXT7WrwwNpjNUcLAbuJ7FV+92VhDom89/FXSR52PoptlUqlenTZHRDtd/sXSYDD5QaYe61xO7i2eC0cnMLFGZPXjxn2LdWaGuPSJ1XfkguLR5FZ5rBlyO+Hadg7VC2tVAJyt7Jt4nvUjZdTnKz3+i2I7/wDCrtoYoi2U3m/ju3/nRVz4iadLHdlKXFvGcFwkDdO9TuTLi/H0ZFs0x3NJB84KhYtwkSIG/iVb8hCamPBIHRY8gcNGz/yhUY19SPU1DrFJ/DPqCIi9E+bCIiAIiIAiIgCIiAIiIAiIgCIiAIiIAuI5cDm8RTfEtqNyGdJaZ+h3/FduuW/SFQzYZj/QqNJ7A4Fv0lqhkX0mjTOsi+eDl8CYMO03EK/qCnRoucLyPPzVVsUtJh408j2qVXfztgIYN2skLNHhHp5LbostlNAyvPWe3f4e0qux9Qybq4pnos/O5VO1gAHE7lprg8qLpkvYojCtP8U+tQK9wTxn8yt+zspw2HzNBbnJggEH4OpFioO0qbc0thh4tAFoM6a71U3SNGPHubZs5NYQuqPcCRHkewrdjIkyALzB9n2rxsSrUbRccocCdQYdMC4BsfUe9R6+0KT6cOIO6Yi+8O9E2XJ1tJaZPxJHP7WeBMEX1P2CNy6f9GGFl9erGmVjeyZc4fUXIYnIJI8P8BfSv0f4Q08CwkQahdU8DZv/ABDT4qvArmbdfLbhr3OkREW08IIiIAiIgCIiAIiIAiIgCIiAIiIAiIgCreUeH5zCVmxPQJHe3pD1gKyWvEEZHTpBnuhcatEoupJnzDA7RHN5QDNh3K5w1PoHu/MrmdjtBHb9i6xjmtpk6bvYscOT3MyUei0pUiWMHCL9wVHtnCGo4U2O1n6Lkq7o1C1re8esKk284sGdvWFx4XhaZ3XB48bZ7pYZzabaMiWPGWJjKQ9pJ9d+5RMds15Ec7TzXtcaaX03hS8HTc6m2tWc1/OQ3LHRADHGDOs/YqvaGGo3PNUv/wAN9Ijh3Kjnb9fZr0+77S62Q0NwsSJGt98BcxtLDtc5pBDXOIBNoIJA6Q3q82JgaLsNJo0pk602zEDsVFidn0c7PgaY6Y+I29+5SyVtR3StrJP3/kp8zXvbTaOm5wYDulxABPmvtmGYymxrGkQ1oaL7gIC+MbG2bTOOoA02RzrbZWwRmHYvsHvPhvk9H5tnsXdOlTZ39Sk7iiZzg4jzTnBxHmofvPhvk9H5tnsT3nw3yej82z2LQeYe9obRp0A11R2UOJAMEjo031DMCwysd4wNSFFqco8I1uY4imLOMZgXdFhe4BouSGtcYAmApuJwNKo1rXsa5rHNe0EWa5hBY4DcQQI7lDpcnsK0Q2i0ARESIgPDct7QKjwI0BgaBAbBtrDkhorMc5xEBpzEy8MkAbg4gE7t61jlFhIJOIptDTUBzODY5q9QmdABeeBB3rZQ2Jh2Pa9tJoc0BrTewa0MAF/RAHgOC8e8GGkHmWyNNfRay979FjRfh2lAHbfwoBJr04bmzHMIaGnK4uM9GHGL77KzVXieT2FqAh9FrpzTM3DiHOBvoSJPG/Eq0QBERAEREAREQBERAEREAVPytxXN4Oqd7hkHe/omPAk+CuFyHL2sZos3S557xAH0u81DI6iy/TQ3ZYo5XZ9AtP5/P/xdM1nwTpF48x3KqwNPpK/cIpE9m/T1ad6z44nqaifSNwpl1IZY3HX1Kl27hKhpm1tdRwV3QqZYBG6/AncoW3GF1Ow1n8kLRLk8mDog1qRo0A1zwbCAB1XDgd9gR4qqx2HAc5r8VhWwQDNdgIgzdpMhan06jqYc52YCqKeUdcmJudzdLqxbVq4iYpkWkkuEDpOgGCb9nYqXByVtGrDlWPjckSsBtTCsw7We6aEiR+1p3gxOu+Fz+K2rQc9nw9LrCfhGce9ddTYWYdoNiAVzNUzVYJ+N/wCpXcvSR3R25Tkc9h9s0qeKp1Odpw2o13XabBwJ38F9j/WDB/K8P89T+8vj+Mpy4r65yVxpr4Ok8mXZcrjxcwlpPjE+K5p5dos/UYOoy/Y2frBg/leH+ep/eT9YcH8rw/z1P7yskWk8sgbV2tSw7WuqE5XF1xBADKVSs5xM2GSm6/GFAq8rcM0H9oXAwWilUzCHsY8i0ODM4Jyk2BIlXGKwlOqAKlNjwCHAPaHAOGjgDobm/atNTZOHdZ1Ckbzemw3hom44NaP5RwQFfT5U4dz8nT1eAQ0uzOpuhwa1kuJiHadW+gMbDykoEVCwuqCmDmyNnpZg1rADBc5xNosYN1NdsygdaNI3zdRvWEQ7TWwv2BZo7NosENo02g5TDWNAljszDYbnXHA3QFc3lXgyJFUkAB1qdU9EsNSYDfRaZ4GAbkBbsNyhw9So2m15zOJa0FrhmcKYqOFx0SGmelClU9mUG9WjSFgLMaOi0ANFhoAAAOwLNPZ1Frg5tGmHDRwY0OFstiBI6Nu5ASkREAREQBERAEREAREQBcZy8xIbVoDLPRqeF2R612a4fb1UVdohmoa0MI8C931gPBQnyqJ45OMk0RMPVYDBlp4Ot5eoq6xNZppWIMxpftnuVfULc4bVOZps1x1EfFJ37rqRR2UwEFpIjdNte1VqDXRqlqYy83DRvqVCJgcI7j+fUom1YaHNDiXZQ4yRHSG4aSFJxLJiJ1gx/jRcztfHFodL7iWwR0tLX9q7mtLgoxJPhm3ZD+cZ1S+axsIn9i4OmSI3b9yvditqe5wcgBMzJh0ydxHGT49qoOR7g1rc4gF1Q68WsA+st2Mr1aVRzadQZIlsjdvAjhw7NUU3tpCUFuLOriwcNIN766glxBHhdc3RfNds8TfuaTotuKo0zTY19NriAT02tJlxzEAntP8AhVmA2bRfV/ZU4Ad8Ru8EDd2nyVU3udG/TR8PE5M9bUaA48Tft1Oviu//AEdOHuFtwem+ewzp9B8VwO0dm0yyKdCm0NBL3ZG5nTYRbSFcfoywmHc6rTdQpOs14mmwkEdF2o/0KeOG2VlOo1HiwquD6ZKSoHvHhfk1D5pnsT3jwvyah80z2LQYDdtLaFPD0+cqEhshtgXEucYaAGgkkkgeK0O29hRM4ikILg6XthpY4NeHGeiQ4gEHQ2W7H7No1qfN1GA09MskCMpaWkNIlpaSC3QgkGyqsRyWwr6eSXg3BeH/AAhDuu3MeqHbw2NTESUBOdt7DBwbzzCTm0cCBkLA/MRZsZ2zPHsKy/b2FDKjxXpuFJhqPyuDi2mGB+YtbJ6rmnucOIWn9X8IZ+CbcvJhztXgh8QbTJ0W7D7Gw1NuVtNrWw1sSeq3KANeDWj+UIA7buFGuJojT/qM3tLxv9EF3cJXujtfDvcGtrUyXGGw4HMRMtbfpEZTIGii+8eCGY82zpDK6SbjmzS46lhLSdTK20ti4bnG1m0252uc9rgSem9uV7tYJIt4nilnaLNERDgREQBERAEREAREQGCYXzvk5U57EVa5+MXFv8xMDyIXdbWeRh6pGopvPk0riOSjQAxvG/2BRfaJx6bLLHbNz0Hb3NdmChYPGENEk9LqntGoPAjeulsHQd43wqOngmue6i7quu08DxaePtRrkhVqwzE55mztPHUKl2s1j3nO0Zh0tO2Ne+63VQ+jV5qtbcyp8Vw3A8Cq3aOZmIIfvpi+49Ix4rj5R2Lp8kvZtUMAEa85H9pRzVNR+vRaCXDQaZQO8lw8l5xRAa2N2Z3gcjSPtUbEVDTaGAEunM+Nzj1WzugWjjKyyb3HsYIxeK363/094l5ceLju/P8A8W3ZdDO4Mb1RJqOFpA1aPUOyTxKzhNnvfHxZ6zjb+SmePF2nBdfsvZAFMNY2AYBP8IV2KHqzJqs6lWOHRWbG2Q+vVquMBlmnh3BWezsBQwbw5hzPyuaSIuHODrnfoFfUabKLMrf8yd5VbVwjZkW7NyTtdFWOpeboVtrOdpYLGFeTcqNixAhMK+xuqtz3cmnZHbwiY97pMOkcCVExFV/ADxW3CVM0rRiq2UwVJ8qzkVUqorquNey8nwUV2PcTdxB77r3jcZuaJPcq/wByPd0nSO9Zm3ZsjFV0bq9ZoFrldJyIqlzak6AtA4fGmPUuOqUyCRqu35D0owxPpPJ8AAPsKswecp1brEzoURFvPICIiAIiIAiIgCIiAibWE4eqP/G/6pXz/k3WMsd2geTV9JqMzAg7wR5riMPycq0KLDYlpExrGk/nioSu0y2FU0y5xVTUxJbJF+xV+MqyGvbqLj7QpppPFy07tyiDZ9QlwDTlJBBOknUfniouRNQRz9R4xGXnXOzOHSGdwaDfKNwEQYHYqx9YvfXaHF3NM6J9KmH3B7uPape2cO+k58AtaSQTGjmwSAewwddyqNiXxhA0OGqE23TI9cKTfTKFHtE6jSLuahzZh0SdSXDII37rdhVxs/DU6lQg9KlSJYL9ep/1KryLklx9XBQ6exWMoYV7Wu5wupl2p7AI3BogeC6Hkryce2l8KIlz3agkte4uBtobhRa5tFsJcU3wiJye5Oh2IcYAYwnNA68kkNns17LcV2OKrCmMrRf1ALxlZh2w0QCSf5jFz+dyrHVSSSuznXCGHDfL6N2YzdbXFeaFWVjEO3byq/QvfdFZXJqOgaL0KZY0jj9Km0qIaFhwkgKvaXb/AERHo0iACExdLNfeprhZag8BScaVEFNt2VrWgagKHjcQrLaFKLjQqvfhgAXEzqqZKuDTBp8lJNzP5C+g8l6eXCU+0E+biR6oXzyqZntX0rYbMuGpD+BvrEqem8zKtc/oS+SciItp5YREQBERAEREAREQBERAYIQhZRAa6lBrhDmtIOoIBHkVW0MFSZiYbTYAKIAAaNM5srZQB+9n/aH1ygJoYBuHkvSIgKzlBIpA8HCe4yPphVeHr3hdBjaHOU3M4j17vXC5bCiddRY9hCzZbUrN2naeNr2LqnGqjh4c6VFe4kRuWaBuubrJbK5LBzbKMR0vBb2ulacVVDCLfkrrqiMbuja42UDFmFNeVV491lGbJ4lyajtMTldpxVftHGNiGmR2dy0vphzlrx9JrQCFnlJmyMEnwacPTL3tYNXEDxJX1OmwNAA0AAHcFwPJShnxTeDAXnwsPWR5L6AtOmjw2YddO5KIREWowBFhzgNSBoL8TYBGuBEggjiEBlF5LwBJIjjujvWWuBmDMWPYeBQGUWHOAiSBNh2ngFlAEREAREQBERAFAH72f9ofXKnqAP3s/wC0PrlAT0REAXLbSGTEuA3w7xIErqVzO0elXee4eQg+tU5ukatL5n+DzmWHarfSo2WmtTLe5U0zVauiRWJa2WiSN3FVWIqVa9QNyua0Xc5wiw3AHUqxZUJavFCXON1yXIj9NsziaZe0APcztblk20OZpsqTHYV0H4er/a/DV6xwcXNi43faqrH0yDG5Jvg7jSspKWHd/wB6r/b+4o+PwThfnqv9v7i6HB0GxNlG2jh5lUtOjQmrolch9nOdzrufqjqNtzXAk60+5dV73P8AlVf+z+Guc5BYoB1WmdTDh4Wd/wCq7NbsHkR5WqTWVlf73P8AlVf+z+Gnvc/5VX/s/hqwRWmcg7T2aK9DmnPe27CHtgPDqb2va4WiczQdI7FUM5HUmghtWsGy7K0OswOcxwDQbdEMDB/Acui6GvXawS9waCWtkmBme4MY3vLnNA7SFr93UsmfnG5IzZswjLrmnggKOjyPptLIrVA1kQwZQz9rnIiJyluWnl0DWNiDc+q/JNjnueK9ZrnPznK6BmD6j2mANRzgb2tYAZV0cdSzZM7c3Cb9XN9W691MSxpguaDfUjcJPkIKAoqnJOmZy1arJiwIIgMfTgyDIyPjvE63V3gcMKVJlMFzgxrWAuMuIaAJcd5MXK9srNIBDgQQCDIiDoUFdpMBwm1p4zH1XeRQGxERAERaMcKhpPFKOcLHZMxIbnynLmIBIExuKA3ouZfg9ogZW4imejUy5j0gYilJ5uXME9K4dIBzatR+D2lurUhD3xJJ+CcJYCObglrmtBmSWufDmkiAOmUAfvZ/2h9cqmrYPabxAxFINdnzFp6TWvogAUyKerKuZzTNxE8FaYnECniczg+DSgFtN7xIeSQSxpjUaoC0RV/vxS4VfmK33E9+KXCr8xW+4gJteplaXHcJXOUWyZPf4nVStr7YpmkQOckkC9Gtxn0OxVuH2pS/8nzNb7ioycujXg4i2WY0Uau8yFmhjGVJDc1r9Jj2etzRK8MMuA8VBlsfc3NIG4eC04oEDNSjNwtce1Sq0DN3b+N1z9LFxVjddQm64J447uSfs3BvIqOrEjOAIDi1wAm+Zhlp7io+L2TS3Orf1GI/EUt9ckarRUxDWkZjEmLpdKiW1t7mU7NmsB61b+or/iKVU2VTLetW/qMR+ItWOxA58NYZGp7Atrdp04+P81V+4oJvosaXDKelgmYfEMcXVcuYTFeuDlNnXD50JX0QbEpeniP6rE/iLhdpY6k4Hr/NVfursdi7Zp+56U86TkaD8DWOgjXIrtO3bRl1iTSkiV7x0vSxH9VifxE95KXpYj+qxP4i9e/FLhV+YrfcT34pcKvzFb7i1GA2YrZ7alIU8zwGlha7NmeCwgtOZ85jIHWlVX6mYQRlaWkZACCCRkzhnWBmGvLYMyAAZU/bG1hh8Ma+XMOjAcebs5wEnMJEAk5YLjEAEwDVnlpQ4EwQHXbAlzqdiTaKrQ058sZgdNQNv6nYWIGcQKYHSmDSM0zBBBI0vIIsQQttLkrh2mqRn+FbVY7paMq5cwbGkBoDeAlRP12oGMrXx0S4vGSGEta515nKXCRaNdIJ20OWGHe17gHgMpVapzZRAohhqNMOJkCpTM6Q8XQHscj8IHl4YQTmMSMoL3F5IEW6RDgNAWNIEzOafJLCtexzWuGRzXBoIy9F7qjBljRrnOjhJWqnywol2Q06oeA7M2GwHMcQ9ufNlMBrnTMFoJEwQM0eV9F1RjMjwXua0A5cwcaj6ZDgCbNcwTBMZxICA6JERAEREBUbZ2H7oe14rVKTmsexrmEhwFQdIgg8W0z/ACdqhHksY/e6+bjndAMUQ2G5oAHNHo6HnXzqukRAV2xtmHDioDVfUzvLhm0Y2GgU2jgI9asURAEREBUbZfL2N4AnzsPoK15PNZ2gfh+5oH0n7VkCVmfMmbY8QRrfKrH1SyoJ6p0PA8CruFWbTwgcJFlGcXVosxSV0zGOMtkO3aBcztCu0PblndPHULbjH1mWIJG4tuP8b1q2fhS5we8QBcAmSeBMaDsWeUtzNcI7UXc2Uetey9l61hqkziR4o0Gg9FoHcIUxuGWzDsCsG04C7GBCeSilqYLNYm29XfJGsclSkTem63+h1x6w5RKzoXnYVWMZG6pTM97SCPUXKeP6ZJlWa542v3OsREW08wwQtFXAUnUzTdTYWEklpaMpJdmJI4l11IRAYDQNyQsogMQkLKIAiIgCIiAIiIAiIgCKux2PgsyPYBndzmYExTptcamUAjpTlE3jNoVjZu2add0MDtJkwLAkdUnNqOEICFXdNd/fHkAFKp6KHibV394PmAVLpFZl2zbLyr8GXFQcYS2+76P8KVVWkmRCS9hDjkrqrQQRx8QtDcOAOtovGOcaNzOT6FinWDhMrO+zZHrg2ik1eHETYKLica1o1srfYuHOXnHiCeqOA4ntPqXYrc6Qm9qtkjB4XKJIvw4Le5bHLW5XVSMm5t2ys2i6FC5NYjNjWDg1/rapm0iqvkrbaLR/C/6qq+9fk0f2pfhn0VERbzyQiIgCIiAIiIAiIgCIiAIiIAvFYnKcokxYTF+9e0QHOUthl7GB4HQNXXfmedWjrNI6UOJkhpM3V1gsDTpCGNi0SSS6ASQJN4Bc6BoJMQpKICh2w2K4PpNHmCR7F6w71a4jCMqRmExpcjXu7l5bgaY0b6z7VS8b3WaVmjtSZAeoFZ8LofcrOHrK8OwFM6t9Z9qSxtiOaK7OT2g7O31FU2w7uaw3ANQDwLY+3yX0H3po/wDbHmfavFLYmHaQW0miJI11Ou9VPBJuy9auCVJM+X4yr8OWnTO3ylpjzJXfUKkwFPqcn8K45jQYSbzG9S24KmNGBdhglH1I5dVGfoVsrVUKuvczPRCwcKz0R5Kx42UrKjkce9QuStPNtGfRY8/Q37V27tnUjrTafBYwuzaNJxcym1riIJAuRMwo+C9yZa9THY412S0RFoMQ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Muscle Disorders</a:t>
            </a:r>
          </a:p>
        </p:txBody>
      </p:sp>
      <p:pic>
        <p:nvPicPr>
          <p:cNvPr id="2054" name="Picture 6" descr="http://www.celebritydiagnosis.com/wp-content/uploads/2013/04/HerniasTy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8" y="2023810"/>
            <a:ext cx="5604664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RDLwe_UoBWo8L1PJkTChynywpFhU2IjOunx1Wi2cx71s1_kT8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34" y="3352801"/>
            <a:ext cx="3392443" cy="28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Muscle Disorders</a:t>
            </a:r>
          </a:p>
        </p:txBody>
      </p:sp>
      <p:sp>
        <p:nvSpPr>
          <p:cNvPr id="276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905000"/>
            <a:ext cx="80772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Tetanus is a preventable disease through vaccination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Caused by bacteria that               enters the body through the skin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Found in soil, dust and                 manure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Toxin bacteria produces interferes with nerve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>      transmission </a:t>
            </a:r>
            <a:r>
              <a:rPr lang="en-US" sz="2400" dirty="0"/>
              <a:t>to your muscles and causes </a:t>
            </a:r>
            <a:br>
              <a:rPr lang="en-US" sz="2400" dirty="0"/>
            </a:br>
            <a:r>
              <a:rPr lang="en-US" sz="2400" dirty="0" smtClean="0"/>
              <a:t> them </a:t>
            </a:r>
            <a:r>
              <a:rPr lang="en-US" sz="2400" dirty="0"/>
              <a:t>to seize up in painful spasms.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Tetanus typically starts in the jaw and muscles </a:t>
            </a:r>
            <a:br>
              <a:rPr lang="en-US" sz="2400" dirty="0"/>
            </a:br>
            <a:r>
              <a:rPr lang="en-US" sz="2400" dirty="0"/>
              <a:t>of the face, quickly spreading to the arms and legs.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76487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53000" y="4953000"/>
            <a:ext cx="3927475" cy="19050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/>
              <a:t>“Lockjaw”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Difficulty swallowing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Intestines often seize up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Bladder fails to empty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Asphyxiation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Cardiac arrest 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3048000" y="1371600"/>
            <a:ext cx="2590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Tetanus</a:t>
            </a:r>
          </a:p>
        </p:txBody>
      </p:sp>
      <p:pic>
        <p:nvPicPr>
          <p:cNvPr id="276486" name="Picture 6" descr="risus+sardonic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650" y="2819400"/>
            <a:ext cx="1504950" cy="1714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489" name="Picture 9" descr="kesi"/>
          <p:cNvPicPr>
            <a:picLocks noChangeAspect="1" noChangeArrowheads="1"/>
          </p:cNvPicPr>
          <p:nvPr/>
        </p:nvPicPr>
        <p:blipFill>
          <a:blip r:embed="rId5" cstate="print"/>
          <a:srcRect t="6667"/>
          <a:stretch>
            <a:fillRect/>
          </a:stretch>
        </p:blipFill>
        <p:spPr bwMode="auto">
          <a:xfrm>
            <a:off x="4038600" y="2362200"/>
            <a:ext cx="838200" cy="8020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491" name="Picture 11" descr="SoldierTetan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875213"/>
            <a:ext cx="3352800" cy="198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64201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124200" y="2057400"/>
            <a:ext cx="60198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Muscular Dystrophy</a:t>
            </a:r>
            <a:r>
              <a:rPr lang="en-US" sz="2000"/>
              <a:t>- most well known of hereditary diseases</a:t>
            </a:r>
          </a:p>
          <a:p>
            <a:pPr>
              <a:lnSpc>
                <a:spcPct val="80000"/>
              </a:lnSpc>
            </a:pPr>
            <a:r>
              <a:rPr lang="en-US" sz="2000"/>
              <a:t>A genetic condition that describes over 20 genetic and hereditary muscle diseases.</a:t>
            </a:r>
          </a:p>
          <a:p>
            <a:pPr>
              <a:lnSpc>
                <a:spcPct val="80000"/>
              </a:lnSpc>
            </a:pPr>
            <a:r>
              <a:rPr lang="en-US" sz="2000"/>
              <a:t>Characterized by progressive skeletal muscle weakness, defects in muscle proteins, and the death of muscle cells and tissue.</a:t>
            </a:r>
          </a:p>
          <a:p>
            <a:pPr>
              <a:lnSpc>
                <a:spcPct val="80000"/>
              </a:lnSpc>
            </a:pPr>
            <a:r>
              <a:rPr lang="en-US" sz="2000"/>
              <a:t>In some cases, cardiac and smooth muscles </a:t>
            </a:r>
            <a:br>
              <a:rPr lang="en-US" sz="2000"/>
            </a:br>
            <a:r>
              <a:rPr lang="en-US" sz="2000"/>
              <a:t>are affected. </a:t>
            </a:r>
          </a:p>
        </p:txBody>
      </p:sp>
      <p:sp>
        <p:nvSpPr>
          <p:cNvPr id="264202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85800" y="4724400"/>
            <a:ext cx="5181600" cy="2133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600"/>
              <a:t>Progressive Muscular Wasting (weakness)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Poor Balance and F</a:t>
            </a:r>
            <a:r>
              <a:rPr lang="en-US" sz="1400"/>
              <a:t>requent Falls 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600"/>
              <a:t>Walking Difficulty + Waddling Gait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Limited Range of Movement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Scoliosis (curvature of the spine)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Inability to Walk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Muscle Atrophy and Drooping Eyelids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2057400" y="1371600"/>
            <a:ext cx="495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Muscular Dystrophy</a:t>
            </a:r>
          </a:p>
        </p:txBody>
      </p:sp>
      <p:pic>
        <p:nvPicPr>
          <p:cNvPr id="264198" name="Picture 6" descr="hdc_0001_0002_0_img0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3143250" cy="2847975"/>
          </a:xfrm>
          <a:prstGeom prst="rect">
            <a:avLst/>
          </a:prstGeom>
          <a:noFill/>
        </p:spPr>
      </p:pic>
      <p:pic>
        <p:nvPicPr>
          <p:cNvPr id="264200" name="Picture 8" descr="1135-0550x0350"/>
          <p:cNvPicPr>
            <a:picLocks noChangeAspect="1" noChangeArrowheads="1"/>
          </p:cNvPicPr>
          <p:nvPr/>
        </p:nvPicPr>
        <p:blipFill>
          <a:blip r:embed="rId4" cstate="print"/>
          <a:srcRect b="41232"/>
          <a:stretch>
            <a:fillRect/>
          </a:stretch>
        </p:blipFill>
        <p:spPr bwMode="auto">
          <a:xfrm>
            <a:off x="5810250" y="4389438"/>
            <a:ext cx="3333750" cy="2468562"/>
          </a:xfrm>
          <a:prstGeom prst="rect">
            <a:avLst/>
          </a:prstGeom>
          <a:noFill/>
        </p:spPr>
      </p:pic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3124200" y="4572000"/>
            <a:ext cx="2743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 symptoms: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Muscle Disorders</a:t>
            </a:r>
          </a:p>
        </p:txBody>
      </p:sp>
      <p:sp>
        <p:nvSpPr>
          <p:cNvPr id="264202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17863" y="1715028"/>
            <a:ext cx="8597537" cy="4990572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sz="3600" dirty="0" smtClean="0"/>
              <a:t>Fibromyalgia-</a:t>
            </a:r>
            <a:r>
              <a:rPr lang="en-US" sz="3600" dirty="0" smtClean="0"/>
              <a:t>Is a collection of symptoms.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Chronic muscle pain lasting 3 or more months in specific muscle points.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Headache, numbness, tingling, joint pain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 smtClean="0"/>
              <a:t>DX: Rule out-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 smtClean="0"/>
              <a:t>TX: pain relief, exercise, chiropractic procedures, relaxation techniques, stretching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600" dirty="0" smtClean="0"/>
              <a:t>PX: chronic </a:t>
            </a:r>
            <a:r>
              <a:rPr lang="en-US" sz="3600" dirty="0"/>
              <a:t>life long condition with no single, complete cure</a:t>
            </a:r>
            <a:endParaRPr lang="en-US" sz="3600" dirty="0" smtClean="0"/>
          </a:p>
          <a:p>
            <a:pPr lvl="1">
              <a:lnSpc>
                <a:spcPct val="80000"/>
              </a:lnSpc>
            </a:pPr>
            <a:endParaRPr lang="en-US" sz="3600" dirty="0"/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505200" y="706326"/>
            <a:ext cx="495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Myalgia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2743200" y="1281305"/>
            <a:ext cx="3886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Term that describes muscle pain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16628"/>
            <a:ext cx="8229600" cy="1143000"/>
          </a:xfrm>
        </p:spPr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64201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784350"/>
            <a:ext cx="6019800" cy="2590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Characterized by involuntary muscle contractions that cause repetitive movements or abnormal postures.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Cause- unknown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There are several types: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Torticollis</a:t>
            </a:r>
          </a:p>
          <a:p>
            <a:pPr lvl="1">
              <a:lnSpc>
                <a:spcPct val="80000"/>
              </a:lnSpc>
            </a:pPr>
            <a:r>
              <a:rPr lang="en-US" sz="3200" dirty="0" err="1"/>
              <a:t>Blepharospasm</a:t>
            </a:r>
            <a:r>
              <a:rPr lang="en-US" sz="32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Craniofacial  </a:t>
            </a: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TX- </a:t>
            </a:r>
            <a:r>
              <a:rPr lang="en-US" sz="3200" dirty="0" err="1" smtClean="0"/>
              <a:t>botox</a:t>
            </a:r>
            <a:r>
              <a:rPr lang="en-US" sz="3200" dirty="0" smtClean="0"/>
              <a:t> injections can sometimes be effective.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200400" y="844129"/>
            <a:ext cx="4953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Dystonia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0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16628"/>
            <a:ext cx="8229600" cy="1143000"/>
          </a:xfrm>
        </p:spPr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317036" y="879106"/>
            <a:ext cx="495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Dystonia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8" name="Picture 4" descr="http://t3.gstatic.com/images?q=tbn:ANd9GcTL7pvKy7CgX-hfWyfHo1-1Mz5jbmkrr43oY8dnJtdbV3Zc53gW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045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814318"/>
            <a:ext cx="3317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52525"/>
                </a:solidFill>
                <a:latin typeface="Arial" panose="020B0604020202020204" pitchFamily="34" charset="0"/>
              </a:rPr>
              <a:t>Torticollis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 is a fixed or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dynamic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tilt, rotation, or flexion of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the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head and/or neck</a:t>
            </a:r>
            <a:endParaRPr lang="en-US" dirty="0"/>
          </a:p>
        </p:txBody>
      </p:sp>
      <p:pic>
        <p:nvPicPr>
          <p:cNvPr id="1030" name="Picture 6" descr="http://t3.gstatic.com/images?q=tbn:ANd9GcQpG275UecX-HFOT9jUKGx_360OI2mrE1B9_QMcdXiD38P-Hkq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65" y="1520456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3657600"/>
            <a:ext cx="311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Blepharospasm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- involuntary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and sustained contractions of the muscles around the eyes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59760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Craniofacial Dystonia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www.youtube.com/watch?v=44NYsYPCEMQ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096000"/>
          </a:xfrm>
        </p:spPr>
        <p:txBody>
          <a:bodyPr>
            <a:normAutofit fontScale="92500"/>
          </a:bodyPr>
          <a:lstStyle/>
          <a:p>
            <a:pPr marL="742950" indent="-742950">
              <a:buAutoNum type="alphaUcPeriod"/>
            </a:pPr>
            <a:r>
              <a:rPr lang="en-US" sz="4400" dirty="0" smtClean="0"/>
              <a:t>Functions of the Skeletal Muscle :</a:t>
            </a:r>
          </a:p>
          <a:p>
            <a:pPr>
              <a:buNone/>
            </a:pPr>
            <a:r>
              <a:rPr lang="en-US" sz="4400" dirty="0" smtClean="0"/>
              <a:t>4. Guard entrances and exits:</a:t>
            </a:r>
          </a:p>
          <a:p>
            <a:pPr>
              <a:buNone/>
            </a:pPr>
            <a:r>
              <a:rPr lang="en-US" sz="4400" dirty="0" smtClean="0"/>
              <a:t>Skeletal muscles guard</a:t>
            </a:r>
          </a:p>
          <a:p>
            <a:pPr>
              <a:buNone/>
            </a:pPr>
            <a:r>
              <a:rPr lang="en-US" sz="4400" dirty="0" smtClean="0"/>
              <a:t>openings to the digestive and</a:t>
            </a:r>
          </a:p>
          <a:p>
            <a:pPr>
              <a:buNone/>
            </a:pPr>
            <a:r>
              <a:rPr lang="en-US" sz="4400" dirty="0" smtClean="0"/>
              <a:t>urinary tracts and provide</a:t>
            </a:r>
          </a:p>
          <a:p>
            <a:pPr>
              <a:buNone/>
            </a:pPr>
            <a:r>
              <a:rPr lang="en-US" sz="4400" dirty="0" smtClean="0"/>
              <a:t>voluntary control over</a:t>
            </a:r>
          </a:p>
          <a:p>
            <a:pPr>
              <a:buNone/>
            </a:pPr>
            <a:r>
              <a:rPr lang="en-US" sz="4400" dirty="0" smtClean="0"/>
              <a:t>swallowing, defecation, and</a:t>
            </a:r>
          </a:p>
          <a:p>
            <a:pPr>
              <a:buNone/>
            </a:pPr>
            <a:r>
              <a:rPr lang="en-US" sz="4400" dirty="0" smtClean="0"/>
              <a:t>urination.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652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667000" y="4267200"/>
            <a:ext cx="61722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/>
              <a:t>The characteristic symptom of myasthenia gravis is fatigability, which means that a muscle that is used repeatedly starts to become weak. </a:t>
            </a:r>
          </a:p>
          <a:p>
            <a:pPr>
              <a:lnSpc>
                <a:spcPct val="80000"/>
              </a:lnSpc>
            </a:pPr>
            <a:r>
              <a:rPr lang="en-US" sz="1400"/>
              <a:t>The symptoms usually start in the face and spread to the other parts of the body as the disease progresses.  </a:t>
            </a:r>
          </a:p>
          <a:p>
            <a:pPr>
              <a:lnSpc>
                <a:spcPct val="80000"/>
              </a:lnSpc>
            </a:pPr>
            <a:r>
              <a:rPr lang="en-US" sz="1400"/>
              <a:t>Certain muscles such as those that control eye and eyelid movement, facial expression, chewing, talking, and swallowing are often involved</a:t>
            </a:r>
          </a:p>
          <a:p>
            <a:pPr>
              <a:lnSpc>
                <a:spcPct val="80000"/>
              </a:lnSpc>
            </a:pPr>
            <a:r>
              <a:rPr lang="en-US" sz="1400"/>
              <a:t>The muscles that control breathing and neck and limb movements may also be affected. </a:t>
            </a:r>
          </a:p>
          <a:p>
            <a:pPr>
              <a:lnSpc>
                <a:spcPct val="80000"/>
              </a:lnSpc>
            </a:pPr>
            <a:r>
              <a:rPr lang="en-US" sz="1400"/>
              <a:t>Patients initially complain of drooping eye lids that get  worst as the day goes on; they develop double vision, difficulty talking, and difficulty chewing. </a:t>
            </a:r>
          </a:p>
          <a:p>
            <a:pPr>
              <a:lnSpc>
                <a:spcPct val="80000"/>
              </a:lnSpc>
            </a:pPr>
            <a:r>
              <a:rPr lang="en-US" sz="1400"/>
              <a:t>Muscle weakness increases during periods of activity and improves after periods of rest. </a:t>
            </a:r>
          </a:p>
          <a:p>
            <a:pPr>
              <a:lnSpc>
                <a:spcPct val="80000"/>
              </a:lnSpc>
            </a:pPr>
            <a:endParaRPr lang="en-US" sz="1400"/>
          </a:p>
        </p:txBody>
      </p:sp>
      <p:sp>
        <p:nvSpPr>
          <p:cNvPr id="26522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09600" y="1981200"/>
            <a:ext cx="4648200" cy="213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600" b="1"/>
              <a:t>Myasthenia gravis-</a:t>
            </a:r>
            <a:r>
              <a:rPr lang="en-US" sz="1600"/>
              <a:t> chronic autoimmune neuromuscular disease characterized by varying degrees of weakness of the skeletal muscles</a:t>
            </a:r>
          </a:p>
          <a:p>
            <a:pPr>
              <a:lnSpc>
                <a:spcPct val="80000"/>
              </a:lnSpc>
            </a:pPr>
            <a:r>
              <a:rPr lang="en-US" sz="1600"/>
              <a:t>Caused by a defect in the transmission of nerve impulses at the neuromuscular junction</a:t>
            </a:r>
          </a:p>
          <a:p>
            <a:pPr>
              <a:lnSpc>
                <a:spcPct val="80000"/>
              </a:lnSpc>
            </a:pPr>
            <a:r>
              <a:rPr lang="en-US" sz="1600"/>
              <a:t>Antibodies (produced by the body's own immune system) block, alter, or destroy the receptors for acetylcholine at the neuromuscular junction which prevents the muscle contraction from occurring.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514600" y="1371600"/>
            <a:ext cx="4495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Myasthenia Gravis</a:t>
            </a:r>
          </a:p>
        </p:txBody>
      </p:sp>
      <p:pic>
        <p:nvPicPr>
          <p:cNvPr id="265224" name="Picture 8" descr="mytheni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312988" cy="2438400"/>
          </a:xfrm>
          <a:prstGeom prst="rect">
            <a:avLst/>
          </a:prstGeom>
          <a:noFill/>
        </p:spPr>
      </p:pic>
      <p:pic>
        <p:nvPicPr>
          <p:cNvPr id="265226" name="Picture 10" descr="Myasthenia%20gravis"/>
          <p:cNvPicPr>
            <a:picLocks noChangeAspect="1" noChangeArrowheads="1"/>
          </p:cNvPicPr>
          <p:nvPr/>
        </p:nvPicPr>
        <p:blipFill>
          <a:blip r:embed="rId4" cstate="print"/>
          <a:srcRect r="8475"/>
          <a:stretch>
            <a:fillRect/>
          </a:stretch>
        </p:blipFill>
        <p:spPr bwMode="auto">
          <a:xfrm>
            <a:off x="152400" y="152400"/>
            <a:ext cx="1371600" cy="1481138"/>
          </a:xfrm>
          <a:prstGeom prst="rect">
            <a:avLst/>
          </a:prstGeom>
          <a:noFill/>
        </p:spPr>
      </p:pic>
      <p:pic>
        <p:nvPicPr>
          <p:cNvPr id="265228" name="Picture 12" descr="1111"/>
          <p:cNvPicPr>
            <a:picLocks noChangeAspect="1" noChangeArrowheads="1"/>
          </p:cNvPicPr>
          <p:nvPr/>
        </p:nvPicPr>
        <p:blipFill>
          <a:blip r:embed="rId5" cstate="print"/>
          <a:srcRect l="4001" t="20000" r="2000" b="29999"/>
          <a:stretch>
            <a:fillRect/>
          </a:stretch>
        </p:blipFill>
        <p:spPr bwMode="auto">
          <a:xfrm>
            <a:off x="5181600" y="2286000"/>
            <a:ext cx="3581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5477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Muscle Disorders</a:t>
            </a:r>
          </a:p>
        </p:txBody>
      </p:sp>
      <p:sp>
        <p:nvSpPr>
          <p:cNvPr id="2600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624249"/>
            <a:ext cx="80772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Produced naturally by the body to support such functions as fighting stress and promoting growth and development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Referred to as </a:t>
            </a:r>
            <a:r>
              <a:rPr lang="en-US" sz="2000" dirty="0" err="1"/>
              <a:t>roids</a:t>
            </a:r>
            <a:r>
              <a:rPr lang="en-US" sz="2000" dirty="0"/>
              <a:t>, juice, hype, weight trainers, gym candy, </a:t>
            </a:r>
            <a:r>
              <a:rPr lang="en-US" sz="2000" dirty="0" err="1"/>
              <a:t>arnolds</a:t>
            </a:r>
            <a:r>
              <a:rPr lang="en-US" sz="2000" dirty="0"/>
              <a:t>, stackers, or pumpers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People use steroid pills, gels, creams, or injections to improve their sports performance or the way they look. </a:t>
            </a:r>
            <a:r>
              <a:rPr lang="en-US" sz="2000" i="1" dirty="0"/>
              <a:t> </a:t>
            </a:r>
          </a:p>
        </p:txBody>
      </p:sp>
      <p:sp>
        <p:nvSpPr>
          <p:cNvPr id="2601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14600" y="3886200"/>
            <a:ext cx="38100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2514600" y="976229"/>
            <a:ext cx="4114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Anabolic Steroids</a:t>
            </a:r>
          </a:p>
        </p:txBody>
      </p:sp>
      <p:pic>
        <p:nvPicPr>
          <p:cNvPr id="1028" name="Picture 4" descr="http://t2.gstatic.com/images?q=tbn:ANd9GcT70l2NQKVtroBkuu0GwRqqFfhfZEozqhbRvKBD0Zj3xeLVlKcD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" y="3965562"/>
            <a:ext cx="3861551" cy="28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roid Abuse 2 300x250 Side Effects of Steroid Abus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48" y="3477098"/>
            <a:ext cx="4074335" cy="33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Muscle Disorders</a:t>
            </a:r>
          </a:p>
        </p:txBody>
      </p:sp>
      <p:sp>
        <p:nvSpPr>
          <p:cNvPr id="2601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358876" y="2144472"/>
            <a:ext cx="38100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types of problems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premature balding or hair loss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dizziness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mood swings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problems sleeping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nausea and vomiting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high blood pressure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aching joints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urinary problems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shortening of final adult height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increased risk of heart disease,</a:t>
            </a:r>
            <a:br>
              <a:rPr lang="en-US" sz="1600" dirty="0"/>
            </a:br>
            <a:r>
              <a:rPr lang="en-US" sz="1600" dirty="0"/>
              <a:t>stroke, and some cancers 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2514600" y="1295400"/>
            <a:ext cx="4114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Anabolic Steroids</a:t>
            </a:r>
          </a:p>
        </p:txBody>
      </p:sp>
      <p:pic>
        <p:nvPicPr>
          <p:cNvPr id="260103" name="Picture 7" descr="Ms. Fitness Olympia Compet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351314" cy="1828800"/>
          </a:xfrm>
          <a:prstGeom prst="rect">
            <a:avLst/>
          </a:prstGeom>
          <a:noFill/>
        </p:spPr>
      </p:pic>
      <p:pic>
        <p:nvPicPr>
          <p:cNvPr id="260105" name="Picture 9" descr="Mr. Olympia Competition"/>
          <p:cNvPicPr>
            <a:picLocks noChangeAspect="1" noChangeArrowheads="1"/>
          </p:cNvPicPr>
          <p:nvPr/>
        </p:nvPicPr>
        <p:blipFill>
          <a:blip r:embed="rId4" cstate="print"/>
          <a:srcRect l="47926" b="3999"/>
          <a:stretch>
            <a:fillRect/>
          </a:stretch>
        </p:blipFill>
        <p:spPr bwMode="auto">
          <a:xfrm>
            <a:off x="6640286" y="-1"/>
            <a:ext cx="2351314" cy="1997577"/>
          </a:xfrm>
          <a:prstGeom prst="rect">
            <a:avLst/>
          </a:prstGeom>
          <a:noFill/>
        </p:spPr>
      </p:pic>
      <p:pic>
        <p:nvPicPr>
          <p:cNvPr id="260107" name="Picture 11" descr="lenda-mur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296309"/>
            <a:ext cx="2636837" cy="3521373"/>
          </a:xfrm>
          <a:prstGeom prst="rect">
            <a:avLst/>
          </a:prstGeom>
          <a:noFill/>
        </p:spPr>
      </p:pic>
      <p:pic>
        <p:nvPicPr>
          <p:cNvPr id="260109" name="Picture 13" descr="ayPicJimmyCanyon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9" y="3260923"/>
            <a:ext cx="2351687" cy="3545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7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14600" y="3886200"/>
            <a:ext cx="38100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2050" name="Picture 2" descr="http://schoolworkhelper.net/wp-content/uploads/2011/07/steroid-Abuse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429000" cy="68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Steroid abuse</a:t>
            </a:r>
            <a:endParaRPr lang="en-US" dirty="0"/>
          </a:p>
        </p:txBody>
      </p:sp>
      <p:pic>
        <p:nvPicPr>
          <p:cNvPr id="2052" name="Picture 4" descr="http://i.ytimg.com/vi/wENTrNfkrBE/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4524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rummondclinic.co.uk/wp/wp-content/uploads/2011/02/hamst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943600" cy="649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nsumersuggest.org/wp-content/uploads/2011/08/125814-004-B56DED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001000" cy="6737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2.bp.blogspot.com/_7KC6SpUlq8U/RjjuB_eAKqI/AAAAAAAAAAk/c2mW8gU1Y-8/s400/leg-muscle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5156"/>
            <a:ext cx="5257800" cy="6344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http://quizlet.com/1915732/muscles-of-the-head-and-neck-flash-cards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http://quizlet.com/4596370/ap-muscle-test-flash-cards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www.anatomyarcade.com/games/PAM/PAM.html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www.getbodysmart.com/ap/muscularsystem/menu/menu.html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>
                <a:hlinkClick r:id="rId5"/>
              </a:rPr>
              <a:t>http://</a:t>
            </a:r>
            <a:r>
              <a:rPr lang="en-US" smtClean="0">
                <a:hlinkClick r:id="rId5"/>
              </a:rPr>
              <a:t>www.getbodysmart.com/ap/muscularsystem/menu/menu.html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lphaUcPeriod"/>
            </a:pPr>
            <a:r>
              <a:rPr lang="en-US" sz="4400" dirty="0" smtClean="0"/>
              <a:t>Functions of the Skeletal Muscle:</a:t>
            </a:r>
          </a:p>
          <a:p>
            <a:pPr>
              <a:buNone/>
            </a:pPr>
            <a:r>
              <a:rPr lang="en-US" sz="4400" dirty="0" smtClean="0"/>
              <a:t>5.Maintain body temperature:</a:t>
            </a:r>
          </a:p>
          <a:p>
            <a:pPr>
              <a:buNone/>
            </a:pPr>
            <a:r>
              <a:rPr lang="en-US" sz="4400" dirty="0" smtClean="0"/>
              <a:t>Muscle contraction requires</a:t>
            </a:r>
          </a:p>
          <a:p>
            <a:pPr>
              <a:buNone/>
            </a:pPr>
            <a:r>
              <a:rPr lang="en-US" sz="4400" dirty="0" smtClean="0"/>
              <a:t>energy, and whenever energy is</a:t>
            </a:r>
          </a:p>
          <a:p>
            <a:pPr>
              <a:buNone/>
            </a:pPr>
            <a:r>
              <a:rPr lang="en-US" sz="4400" dirty="0" smtClean="0"/>
              <a:t>used in the body, some of it is</a:t>
            </a:r>
          </a:p>
          <a:p>
            <a:pPr>
              <a:buNone/>
            </a:pPr>
            <a:r>
              <a:rPr lang="en-US" sz="4400" dirty="0" smtClean="0"/>
              <a:t>converted to heat. The heat lost</a:t>
            </a:r>
          </a:p>
          <a:p>
            <a:pPr>
              <a:buNone/>
            </a:pPr>
            <a:r>
              <a:rPr lang="en-US" sz="4400" dirty="0" smtClean="0"/>
              <a:t>by working muscles keeps the</a:t>
            </a:r>
          </a:p>
          <a:p>
            <a:pPr>
              <a:buNone/>
            </a:pPr>
            <a:r>
              <a:rPr lang="en-US" sz="4400" dirty="0" smtClean="0"/>
              <a:t>body temperature in the normal</a:t>
            </a:r>
          </a:p>
          <a:p>
            <a:pPr>
              <a:buNone/>
            </a:pPr>
            <a:r>
              <a:rPr lang="en-US" sz="4400" dirty="0" smtClean="0"/>
              <a:t>range.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096000"/>
          </a:xfrm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en-US" sz="4800" b="1" dirty="0" smtClean="0"/>
              <a:t>Four Properties of Muscles</a:t>
            </a:r>
          </a:p>
          <a:p>
            <a:pPr marL="742950" indent="-742950">
              <a:buAutoNum type="arabicPeriod"/>
            </a:pPr>
            <a:r>
              <a:rPr lang="en-US" sz="4800" b="1" dirty="0" smtClean="0"/>
              <a:t>Excitability</a:t>
            </a:r>
          </a:p>
          <a:p>
            <a:pPr marL="742950" indent="-742950">
              <a:buAutoNum type="arabicPeriod"/>
            </a:pPr>
            <a:r>
              <a:rPr lang="en-US" sz="4800" b="1" dirty="0" smtClean="0"/>
              <a:t>Contractibility</a:t>
            </a:r>
          </a:p>
          <a:p>
            <a:pPr marL="742950" indent="-742950">
              <a:buAutoNum type="arabicPeriod"/>
            </a:pPr>
            <a:r>
              <a:rPr lang="en-US" sz="4800" b="1" dirty="0" smtClean="0"/>
              <a:t>Extensibility</a:t>
            </a:r>
          </a:p>
          <a:p>
            <a:pPr marL="742950" indent="-742950">
              <a:buAutoNum type="arabicPeriod"/>
            </a:pPr>
            <a:r>
              <a:rPr lang="en-US" sz="4800" b="1" dirty="0" smtClean="0"/>
              <a:t>Elasticity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09600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4800" b="1" dirty="0" smtClean="0"/>
              <a:t>Excitability</a:t>
            </a:r>
            <a:r>
              <a:rPr lang="en-US" sz="4800" dirty="0" smtClean="0"/>
              <a:t> -</a:t>
            </a:r>
            <a:r>
              <a:rPr lang="en-US" sz="4800" b="1" dirty="0" smtClean="0"/>
              <a:t>the ability to respond to stimulation. </a:t>
            </a:r>
          </a:p>
          <a:p>
            <a:pPr marL="742950" indent="-742950">
              <a:buNone/>
            </a:pPr>
            <a:r>
              <a:rPr lang="en-US" sz="4800" b="1" dirty="0" smtClean="0"/>
              <a:t>Ex: skeletal muscles normally respond to stimulation by the nervous system.</a:t>
            </a:r>
          </a:p>
          <a:p>
            <a:pPr marL="742950" indent="-742950">
              <a:buNone/>
            </a:pPr>
            <a:r>
              <a:rPr lang="en-US" sz="4800" b="1" dirty="0" smtClean="0"/>
              <a:t>Ex: some smooth muscles respond to circulating hormones.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1897</Words>
  <Application>Microsoft Office PowerPoint</Application>
  <PresentationFormat>On-screen Show (4:3)</PresentationFormat>
  <Paragraphs>434</Paragraphs>
  <Slides>67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Wingdings</vt:lpstr>
      <vt:lpstr>Office Theme</vt:lpstr>
      <vt:lpstr>Muscular System</vt:lpstr>
      <vt:lpstr>MMuussccuullaarr SSyysstteemm  </vt:lpstr>
      <vt:lpstr>MMuussccuullaarr SSyysstteemm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Muscle Types</vt:lpstr>
      <vt:lpstr>Comparison of Muscle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+ Bone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Shape: </vt:lpstr>
      <vt:lpstr>Direction/Orientation: </vt:lpstr>
      <vt:lpstr>Number of Origins: </vt:lpstr>
      <vt:lpstr>Origin and Insertion: </vt:lpstr>
      <vt:lpstr>Action: </vt:lpstr>
      <vt:lpstr>Size: </vt:lpstr>
      <vt:lpstr>Location</vt:lpstr>
      <vt:lpstr>PowerPoint Presentation</vt:lpstr>
      <vt:lpstr>PowerPoint Presentation</vt:lpstr>
      <vt:lpstr>PowerPoint Presentation</vt:lpstr>
      <vt:lpstr>1.21 Describe common diseases and disorders of each body system (prevention, pathology, diagnosis, and treatment)  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Muscle Disorders</vt:lpstr>
      <vt:lpstr>From Steroid abuse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rhsteacher</dc:creator>
  <cp:lastModifiedBy>Bonnie Goulding</cp:lastModifiedBy>
  <cp:revision>58</cp:revision>
  <dcterms:created xsi:type="dcterms:W3CDTF">2012-02-08T14:41:46Z</dcterms:created>
  <dcterms:modified xsi:type="dcterms:W3CDTF">2014-11-17T17:00:30Z</dcterms:modified>
</cp:coreProperties>
</file>