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E3EE857-DDA8-435A-BE69-192EA1DC0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5479B-D6FC-4EF6-B0AC-8EA5E8733A31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Great website for pictures of Bacteria:</a:t>
            </a:r>
          </a:p>
          <a:p>
            <a:pPr eaLnBrk="1" hangingPunct="1"/>
            <a:r>
              <a:rPr lang="en-US" smtClean="0"/>
              <a:t>http://www.geocites.com/CapeCanaveral/3504/gallery.htm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9850" y="76200"/>
            <a:ext cx="9021763" cy="6727825"/>
            <a:chOff x="44" y="48"/>
            <a:chExt cx="5683" cy="423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036" y="3265"/>
              <a:ext cx="691" cy="1021"/>
              <a:chOff x="5036" y="3265"/>
              <a:chExt cx="691" cy="1021"/>
            </a:xfrm>
          </p:grpSpPr>
          <p:grpSp>
            <p:nvGrpSpPr>
              <p:cNvPr id="64" name="Group 4"/>
              <p:cNvGrpSpPr>
                <a:grpSpLocks/>
              </p:cNvGrpSpPr>
              <p:nvPr/>
            </p:nvGrpSpPr>
            <p:grpSpPr bwMode="auto">
              <a:xfrm>
                <a:off x="5036" y="3265"/>
                <a:ext cx="691" cy="68"/>
                <a:chOff x="5036" y="3265"/>
                <a:chExt cx="691" cy="68"/>
              </a:xfrm>
            </p:grpSpPr>
            <p:sp>
              <p:nvSpPr>
                <p:cNvPr id="114" name="Rectangle 5"/>
                <p:cNvSpPr>
                  <a:spLocks noChangeArrowheads="1"/>
                </p:cNvSpPr>
                <p:nvPr/>
              </p:nvSpPr>
              <p:spPr bwMode="ltGray">
                <a:xfrm>
                  <a:off x="5036" y="3265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5" name="Rectangle 6"/>
                <p:cNvSpPr>
                  <a:spLocks noChangeArrowheads="1"/>
                </p:cNvSpPr>
                <p:nvPr/>
              </p:nvSpPr>
              <p:spPr bwMode="ltGray">
                <a:xfrm>
                  <a:off x="5161" y="3265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6" name="Rectangle 7"/>
                <p:cNvSpPr>
                  <a:spLocks noChangeArrowheads="1"/>
                </p:cNvSpPr>
                <p:nvPr/>
              </p:nvSpPr>
              <p:spPr bwMode="ltGray">
                <a:xfrm>
                  <a:off x="5288" y="3265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7" name="Rectangle 8"/>
                <p:cNvSpPr>
                  <a:spLocks noChangeArrowheads="1"/>
                </p:cNvSpPr>
                <p:nvPr/>
              </p:nvSpPr>
              <p:spPr bwMode="ltGray">
                <a:xfrm>
                  <a:off x="5414" y="3265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8" name="Rectangle 9"/>
                <p:cNvSpPr>
                  <a:spLocks noChangeArrowheads="1"/>
                </p:cNvSpPr>
                <p:nvPr/>
              </p:nvSpPr>
              <p:spPr bwMode="ltGray">
                <a:xfrm>
                  <a:off x="5541" y="3265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9" name="Rectangle 10"/>
                <p:cNvSpPr>
                  <a:spLocks noChangeArrowheads="1"/>
                </p:cNvSpPr>
                <p:nvPr/>
              </p:nvSpPr>
              <p:spPr bwMode="ltGray">
                <a:xfrm>
                  <a:off x="5668" y="3265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5" name="Group 11"/>
              <p:cNvGrpSpPr>
                <a:grpSpLocks/>
              </p:cNvGrpSpPr>
              <p:nvPr/>
            </p:nvGrpSpPr>
            <p:grpSpPr bwMode="auto">
              <a:xfrm>
                <a:off x="5036" y="3399"/>
                <a:ext cx="691" cy="68"/>
                <a:chOff x="5036" y="3399"/>
                <a:chExt cx="691" cy="68"/>
              </a:xfrm>
            </p:grpSpPr>
            <p:sp>
              <p:nvSpPr>
                <p:cNvPr id="108" name="Rectangle 12"/>
                <p:cNvSpPr>
                  <a:spLocks noChangeArrowheads="1"/>
                </p:cNvSpPr>
                <p:nvPr/>
              </p:nvSpPr>
              <p:spPr bwMode="ltGray">
                <a:xfrm>
                  <a:off x="5036" y="3399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" name="Rectangle 13"/>
                <p:cNvSpPr>
                  <a:spLocks noChangeArrowheads="1"/>
                </p:cNvSpPr>
                <p:nvPr/>
              </p:nvSpPr>
              <p:spPr bwMode="ltGray">
                <a:xfrm>
                  <a:off x="5161" y="3399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" name="Rectangle 14"/>
                <p:cNvSpPr>
                  <a:spLocks noChangeArrowheads="1"/>
                </p:cNvSpPr>
                <p:nvPr/>
              </p:nvSpPr>
              <p:spPr bwMode="ltGray">
                <a:xfrm>
                  <a:off x="5288" y="3399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" name="Rectangle 15"/>
                <p:cNvSpPr>
                  <a:spLocks noChangeArrowheads="1"/>
                </p:cNvSpPr>
                <p:nvPr/>
              </p:nvSpPr>
              <p:spPr bwMode="ltGray">
                <a:xfrm>
                  <a:off x="5414" y="3399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" name="Rectangle 16"/>
                <p:cNvSpPr>
                  <a:spLocks noChangeArrowheads="1"/>
                </p:cNvSpPr>
                <p:nvPr/>
              </p:nvSpPr>
              <p:spPr bwMode="ltGray">
                <a:xfrm>
                  <a:off x="5541" y="3399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" name="Rectangle 17"/>
                <p:cNvSpPr>
                  <a:spLocks noChangeArrowheads="1"/>
                </p:cNvSpPr>
                <p:nvPr/>
              </p:nvSpPr>
              <p:spPr bwMode="ltGray">
                <a:xfrm>
                  <a:off x="5668" y="3399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6" name="Group 18"/>
              <p:cNvGrpSpPr>
                <a:grpSpLocks/>
              </p:cNvGrpSpPr>
              <p:nvPr/>
            </p:nvGrpSpPr>
            <p:grpSpPr bwMode="auto">
              <a:xfrm>
                <a:off x="5036" y="3536"/>
                <a:ext cx="691" cy="68"/>
                <a:chOff x="5036" y="3536"/>
                <a:chExt cx="691" cy="68"/>
              </a:xfrm>
            </p:grpSpPr>
            <p:sp>
              <p:nvSpPr>
                <p:cNvPr id="102" name="Rectangle 19"/>
                <p:cNvSpPr>
                  <a:spLocks noChangeArrowheads="1"/>
                </p:cNvSpPr>
                <p:nvPr/>
              </p:nvSpPr>
              <p:spPr bwMode="ltGray">
                <a:xfrm>
                  <a:off x="5036" y="3536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" name="Rectangle 20"/>
                <p:cNvSpPr>
                  <a:spLocks noChangeArrowheads="1"/>
                </p:cNvSpPr>
                <p:nvPr/>
              </p:nvSpPr>
              <p:spPr bwMode="ltGray">
                <a:xfrm>
                  <a:off x="5161" y="3536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" name="Rectangle 21"/>
                <p:cNvSpPr>
                  <a:spLocks noChangeArrowheads="1"/>
                </p:cNvSpPr>
                <p:nvPr/>
              </p:nvSpPr>
              <p:spPr bwMode="ltGray">
                <a:xfrm>
                  <a:off x="5288" y="3536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" name="Rectangle 22"/>
                <p:cNvSpPr>
                  <a:spLocks noChangeArrowheads="1"/>
                </p:cNvSpPr>
                <p:nvPr/>
              </p:nvSpPr>
              <p:spPr bwMode="ltGray">
                <a:xfrm>
                  <a:off x="5414" y="3536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" name="Rectangle 23"/>
                <p:cNvSpPr>
                  <a:spLocks noChangeArrowheads="1"/>
                </p:cNvSpPr>
                <p:nvPr/>
              </p:nvSpPr>
              <p:spPr bwMode="ltGray">
                <a:xfrm>
                  <a:off x="5541" y="3536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" name="Rectangle 24"/>
                <p:cNvSpPr>
                  <a:spLocks noChangeArrowheads="1"/>
                </p:cNvSpPr>
                <p:nvPr/>
              </p:nvSpPr>
              <p:spPr bwMode="ltGray">
                <a:xfrm>
                  <a:off x="5668" y="3536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7" name="Group 25"/>
              <p:cNvGrpSpPr>
                <a:grpSpLocks/>
              </p:cNvGrpSpPr>
              <p:nvPr/>
            </p:nvGrpSpPr>
            <p:grpSpPr bwMode="auto">
              <a:xfrm>
                <a:off x="5036" y="3673"/>
                <a:ext cx="691" cy="68"/>
                <a:chOff x="5036" y="3673"/>
                <a:chExt cx="691" cy="68"/>
              </a:xfrm>
            </p:grpSpPr>
            <p:sp>
              <p:nvSpPr>
                <p:cNvPr id="96" name="Rectangle 26"/>
                <p:cNvSpPr>
                  <a:spLocks noChangeArrowheads="1"/>
                </p:cNvSpPr>
                <p:nvPr/>
              </p:nvSpPr>
              <p:spPr bwMode="ltGray">
                <a:xfrm>
                  <a:off x="5036" y="3673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7" name="Rectangle 27"/>
                <p:cNvSpPr>
                  <a:spLocks noChangeArrowheads="1"/>
                </p:cNvSpPr>
                <p:nvPr/>
              </p:nvSpPr>
              <p:spPr bwMode="ltGray">
                <a:xfrm>
                  <a:off x="5161" y="3673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8" name="Rectangle 28"/>
                <p:cNvSpPr>
                  <a:spLocks noChangeArrowheads="1"/>
                </p:cNvSpPr>
                <p:nvPr/>
              </p:nvSpPr>
              <p:spPr bwMode="ltGray">
                <a:xfrm>
                  <a:off x="5288" y="3673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9" name="Rectangle 29"/>
                <p:cNvSpPr>
                  <a:spLocks noChangeArrowheads="1"/>
                </p:cNvSpPr>
                <p:nvPr/>
              </p:nvSpPr>
              <p:spPr bwMode="ltGray">
                <a:xfrm>
                  <a:off x="5414" y="3673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0" name="Rectangle 30"/>
                <p:cNvSpPr>
                  <a:spLocks noChangeArrowheads="1"/>
                </p:cNvSpPr>
                <p:nvPr/>
              </p:nvSpPr>
              <p:spPr bwMode="ltGray">
                <a:xfrm>
                  <a:off x="5541" y="3673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1" name="Rectangle 31"/>
                <p:cNvSpPr>
                  <a:spLocks noChangeArrowheads="1"/>
                </p:cNvSpPr>
                <p:nvPr/>
              </p:nvSpPr>
              <p:spPr bwMode="ltGray">
                <a:xfrm>
                  <a:off x="5668" y="3673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8" name="Group 32"/>
              <p:cNvGrpSpPr>
                <a:grpSpLocks/>
              </p:cNvGrpSpPr>
              <p:nvPr/>
            </p:nvGrpSpPr>
            <p:grpSpPr bwMode="auto">
              <a:xfrm>
                <a:off x="5036" y="3808"/>
                <a:ext cx="691" cy="68"/>
                <a:chOff x="5036" y="3808"/>
                <a:chExt cx="691" cy="68"/>
              </a:xfrm>
            </p:grpSpPr>
            <p:sp>
              <p:nvSpPr>
                <p:cNvPr id="90" name="Rectangle 33"/>
                <p:cNvSpPr>
                  <a:spLocks noChangeArrowheads="1"/>
                </p:cNvSpPr>
                <p:nvPr/>
              </p:nvSpPr>
              <p:spPr bwMode="ltGray">
                <a:xfrm>
                  <a:off x="5036" y="3808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Rectangle 34"/>
                <p:cNvSpPr>
                  <a:spLocks noChangeArrowheads="1"/>
                </p:cNvSpPr>
                <p:nvPr/>
              </p:nvSpPr>
              <p:spPr bwMode="ltGray">
                <a:xfrm>
                  <a:off x="5161" y="3808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" name="Rectangle 35"/>
                <p:cNvSpPr>
                  <a:spLocks noChangeArrowheads="1"/>
                </p:cNvSpPr>
                <p:nvPr/>
              </p:nvSpPr>
              <p:spPr bwMode="ltGray">
                <a:xfrm>
                  <a:off x="5288" y="3808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Rectangle 36"/>
                <p:cNvSpPr>
                  <a:spLocks noChangeArrowheads="1"/>
                </p:cNvSpPr>
                <p:nvPr/>
              </p:nvSpPr>
              <p:spPr bwMode="ltGray">
                <a:xfrm>
                  <a:off x="5414" y="3808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4" name="Rectangle 37"/>
                <p:cNvSpPr>
                  <a:spLocks noChangeArrowheads="1"/>
                </p:cNvSpPr>
                <p:nvPr/>
              </p:nvSpPr>
              <p:spPr bwMode="ltGray">
                <a:xfrm>
                  <a:off x="5541" y="3808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5" name="Rectangle 38"/>
                <p:cNvSpPr>
                  <a:spLocks noChangeArrowheads="1"/>
                </p:cNvSpPr>
                <p:nvPr/>
              </p:nvSpPr>
              <p:spPr bwMode="ltGray">
                <a:xfrm>
                  <a:off x="5668" y="3808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9" name="Group 39"/>
              <p:cNvGrpSpPr>
                <a:grpSpLocks/>
              </p:cNvGrpSpPr>
              <p:nvPr/>
            </p:nvGrpSpPr>
            <p:grpSpPr bwMode="auto">
              <a:xfrm>
                <a:off x="5036" y="3945"/>
                <a:ext cx="691" cy="68"/>
                <a:chOff x="5036" y="3945"/>
                <a:chExt cx="691" cy="68"/>
              </a:xfrm>
            </p:grpSpPr>
            <p:sp>
              <p:nvSpPr>
                <p:cNvPr id="84" name="Rectangle 40"/>
                <p:cNvSpPr>
                  <a:spLocks noChangeArrowheads="1"/>
                </p:cNvSpPr>
                <p:nvPr/>
              </p:nvSpPr>
              <p:spPr bwMode="ltGray">
                <a:xfrm>
                  <a:off x="5036" y="3945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Rectangle 41"/>
                <p:cNvSpPr>
                  <a:spLocks noChangeArrowheads="1"/>
                </p:cNvSpPr>
                <p:nvPr/>
              </p:nvSpPr>
              <p:spPr bwMode="ltGray">
                <a:xfrm>
                  <a:off x="5161" y="3945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6" name="Rectangle 42"/>
                <p:cNvSpPr>
                  <a:spLocks noChangeArrowheads="1"/>
                </p:cNvSpPr>
                <p:nvPr/>
              </p:nvSpPr>
              <p:spPr bwMode="ltGray">
                <a:xfrm>
                  <a:off x="5288" y="3945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Rectangle 43"/>
                <p:cNvSpPr>
                  <a:spLocks noChangeArrowheads="1"/>
                </p:cNvSpPr>
                <p:nvPr/>
              </p:nvSpPr>
              <p:spPr bwMode="ltGray">
                <a:xfrm>
                  <a:off x="5414" y="3945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Rectangle 44"/>
                <p:cNvSpPr>
                  <a:spLocks noChangeArrowheads="1"/>
                </p:cNvSpPr>
                <p:nvPr/>
              </p:nvSpPr>
              <p:spPr bwMode="ltGray">
                <a:xfrm>
                  <a:off x="5541" y="3945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Rectangle 45"/>
                <p:cNvSpPr>
                  <a:spLocks noChangeArrowheads="1"/>
                </p:cNvSpPr>
                <p:nvPr/>
              </p:nvSpPr>
              <p:spPr bwMode="ltGray">
                <a:xfrm>
                  <a:off x="5668" y="3945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0" name="Group 46"/>
              <p:cNvGrpSpPr>
                <a:grpSpLocks/>
              </p:cNvGrpSpPr>
              <p:nvPr/>
            </p:nvGrpSpPr>
            <p:grpSpPr bwMode="auto">
              <a:xfrm>
                <a:off x="5036" y="4081"/>
                <a:ext cx="691" cy="68"/>
                <a:chOff x="5036" y="4081"/>
                <a:chExt cx="691" cy="68"/>
              </a:xfrm>
            </p:grpSpPr>
            <p:sp>
              <p:nvSpPr>
                <p:cNvPr id="78" name="Rectangle 47"/>
                <p:cNvSpPr>
                  <a:spLocks noChangeArrowheads="1"/>
                </p:cNvSpPr>
                <p:nvPr/>
              </p:nvSpPr>
              <p:spPr bwMode="ltGray">
                <a:xfrm>
                  <a:off x="5036" y="4081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Rectangle 48"/>
                <p:cNvSpPr>
                  <a:spLocks noChangeArrowheads="1"/>
                </p:cNvSpPr>
                <p:nvPr/>
              </p:nvSpPr>
              <p:spPr bwMode="ltGray">
                <a:xfrm>
                  <a:off x="5161" y="4081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Rectangle 49"/>
                <p:cNvSpPr>
                  <a:spLocks noChangeArrowheads="1"/>
                </p:cNvSpPr>
                <p:nvPr/>
              </p:nvSpPr>
              <p:spPr bwMode="ltGray">
                <a:xfrm>
                  <a:off x="5288" y="4081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Rectangle 50"/>
                <p:cNvSpPr>
                  <a:spLocks noChangeArrowheads="1"/>
                </p:cNvSpPr>
                <p:nvPr/>
              </p:nvSpPr>
              <p:spPr bwMode="ltGray">
                <a:xfrm>
                  <a:off x="5414" y="4081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" name="Rectangle 51"/>
                <p:cNvSpPr>
                  <a:spLocks noChangeArrowheads="1"/>
                </p:cNvSpPr>
                <p:nvPr/>
              </p:nvSpPr>
              <p:spPr bwMode="ltGray">
                <a:xfrm>
                  <a:off x="5541" y="4081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Rectangle 52"/>
                <p:cNvSpPr>
                  <a:spLocks noChangeArrowheads="1"/>
                </p:cNvSpPr>
                <p:nvPr/>
              </p:nvSpPr>
              <p:spPr bwMode="ltGray">
                <a:xfrm>
                  <a:off x="5668" y="4081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" name="Group 53"/>
              <p:cNvGrpSpPr>
                <a:grpSpLocks/>
              </p:cNvGrpSpPr>
              <p:nvPr/>
            </p:nvGrpSpPr>
            <p:grpSpPr bwMode="auto">
              <a:xfrm>
                <a:off x="5036" y="4218"/>
                <a:ext cx="691" cy="68"/>
                <a:chOff x="5036" y="4218"/>
                <a:chExt cx="691" cy="68"/>
              </a:xfrm>
            </p:grpSpPr>
            <p:sp>
              <p:nvSpPr>
                <p:cNvPr id="72" name="Rectangle 54"/>
                <p:cNvSpPr>
                  <a:spLocks noChangeArrowheads="1"/>
                </p:cNvSpPr>
                <p:nvPr/>
              </p:nvSpPr>
              <p:spPr bwMode="ltGray">
                <a:xfrm>
                  <a:off x="5036" y="421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Rectangle 55"/>
                <p:cNvSpPr>
                  <a:spLocks noChangeArrowheads="1"/>
                </p:cNvSpPr>
                <p:nvPr/>
              </p:nvSpPr>
              <p:spPr bwMode="ltGray">
                <a:xfrm>
                  <a:off x="5161" y="421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Rectangle 56"/>
                <p:cNvSpPr>
                  <a:spLocks noChangeArrowheads="1"/>
                </p:cNvSpPr>
                <p:nvPr/>
              </p:nvSpPr>
              <p:spPr bwMode="ltGray">
                <a:xfrm>
                  <a:off x="5288" y="421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Rectangle 57"/>
                <p:cNvSpPr>
                  <a:spLocks noChangeArrowheads="1"/>
                </p:cNvSpPr>
                <p:nvPr/>
              </p:nvSpPr>
              <p:spPr bwMode="ltGray">
                <a:xfrm>
                  <a:off x="5414" y="421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Rectangle 58"/>
                <p:cNvSpPr>
                  <a:spLocks noChangeArrowheads="1"/>
                </p:cNvSpPr>
                <p:nvPr/>
              </p:nvSpPr>
              <p:spPr bwMode="ltGray">
                <a:xfrm>
                  <a:off x="5541" y="421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Rectangle 59"/>
                <p:cNvSpPr>
                  <a:spLocks noChangeArrowheads="1"/>
                </p:cNvSpPr>
                <p:nvPr/>
              </p:nvSpPr>
              <p:spPr bwMode="ltGray">
                <a:xfrm>
                  <a:off x="5668" y="421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" name="Group 60"/>
            <p:cNvGrpSpPr>
              <a:grpSpLocks/>
            </p:cNvGrpSpPr>
            <p:nvPr/>
          </p:nvGrpSpPr>
          <p:grpSpPr bwMode="auto">
            <a:xfrm>
              <a:off x="44" y="48"/>
              <a:ext cx="692" cy="988"/>
              <a:chOff x="44" y="48"/>
              <a:chExt cx="692" cy="988"/>
            </a:xfrm>
          </p:grpSpPr>
          <p:grpSp>
            <p:nvGrpSpPr>
              <p:cNvPr id="8" name="Group 61"/>
              <p:cNvGrpSpPr>
                <a:grpSpLocks/>
              </p:cNvGrpSpPr>
              <p:nvPr/>
            </p:nvGrpSpPr>
            <p:grpSpPr bwMode="auto">
              <a:xfrm>
                <a:off x="44" y="48"/>
                <a:ext cx="692" cy="68"/>
                <a:chOff x="44" y="48"/>
                <a:chExt cx="692" cy="68"/>
              </a:xfrm>
            </p:grpSpPr>
            <p:sp>
              <p:nvSpPr>
                <p:cNvPr id="58" name="Rectangle 62"/>
                <p:cNvSpPr>
                  <a:spLocks noChangeArrowheads="1"/>
                </p:cNvSpPr>
                <p:nvPr/>
              </p:nvSpPr>
              <p:spPr bwMode="ltGray">
                <a:xfrm>
                  <a:off x="44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Rectangle 63"/>
                <p:cNvSpPr>
                  <a:spLocks noChangeArrowheads="1"/>
                </p:cNvSpPr>
                <p:nvPr/>
              </p:nvSpPr>
              <p:spPr bwMode="ltGray">
                <a:xfrm>
                  <a:off x="170" y="4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Rectangle 64"/>
                <p:cNvSpPr>
                  <a:spLocks noChangeArrowheads="1"/>
                </p:cNvSpPr>
                <p:nvPr/>
              </p:nvSpPr>
              <p:spPr bwMode="ltGray">
                <a:xfrm>
                  <a:off x="297" y="4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Rectangle 65"/>
                <p:cNvSpPr>
                  <a:spLocks noChangeArrowheads="1"/>
                </p:cNvSpPr>
                <p:nvPr/>
              </p:nvSpPr>
              <p:spPr bwMode="ltGray">
                <a:xfrm>
                  <a:off x="423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Rectangle 66"/>
                <p:cNvSpPr>
                  <a:spLocks noChangeArrowheads="1"/>
                </p:cNvSpPr>
                <p:nvPr/>
              </p:nvSpPr>
              <p:spPr bwMode="ltGray">
                <a:xfrm>
                  <a:off x="549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Rectangle 67"/>
                <p:cNvSpPr>
                  <a:spLocks noChangeArrowheads="1"/>
                </p:cNvSpPr>
                <p:nvPr/>
              </p:nvSpPr>
              <p:spPr bwMode="ltGray">
                <a:xfrm>
                  <a:off x="676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44" y="192"/>
                <a:ext cx="692" cy="68"/>
                <a:chOff x="44" y="192"/>
                <a:chExt cx="692" cy="68"/>
              </a:xfrm>
            </p:grpSpPr>
            <p:sp>
              <p:nvSpPr>
                <p:cNvPr id="52" name="Rectangle 69"/>
                <p:cNvSpPr>
                  <a:spLocks noChangeArrowheads="1"/>
                </p:cNvSpPr>
                <p:nvPr/>
              </p:nvSpPr>
              <p:spPr bwMode="ltGray">
                <a:xfrm>
                  <a:off x="44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Rectangle 70"/>
                <p:cNvSpPr>
                  <a:spLocks noChangeArrowheads="1"/>
                </p:cNvSpPr>
                <p:nvPr/>
              </p:nvSpPr>
              <p:spPr bwMode="ltGray">
                <a:xfrm>
                  <a:off x="170" y="192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Rectangle 71"/>
                <p:cNvSpPr>
                  <a:spLocks noChangeArrowheads="1"/>
                </p:cNvSpPr>
                <p:nvPr/>
              </p:nvSpPr>
              <p:spPr bwMode="ltGray">
                <a:xfrm>
                  <a:off x="297" y="192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Rectangle 72"/>
                <p:cNvSpPr>
                  <a:spLocks noChangeArrowheads="1"/>
                </p:cNvSpPr>
                <p:nvPr/>
              </p:nvSpPr>
              <p:spPr bwMode="ltGray">
                <a:xfrm>
                  <a:off x="423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Rectangle 73"/>
                <p:cNvSpPr>
                  <a:spLocks noChangeArrowheads="1"/>
                </p:cNvSpPr>
                <p:nvPr/>
              </p:nvSpPr>
              <p:spPr bwMode="ltGray">
                <a:xfrm>
                  <a:off x="549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Rectangle 74"/>
                <p:cNvSpPr>
                  <a:spLocks noChangeArrowheads="1"/>
                </p:cNvSpPr>
                <p:nvPr/>
              </p:nvSpPr>
              <p:spPr bwMode="ltGray">
                <a:xfrm>
                  <a:off x="676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75"/>
              <p:cNvGrpSpPr>
                <a:grpSpLocks/>
              </p:cNvGrpSpPr>
              <p:nvPr/>
            </p:nvGrpSpPr>
            <p:grpSpPr bwMode="auto">
              <a:xfrm>
                <a:off x="44" y="569"/>
                <a:ext cx="692" cy="68"/>
                <a:chOff x="44" y="569"/>
                <a:chExt cx="692" cy="68"/>
              </a:xfrm>
            </p:grpSpPr>
            <p:sp>
              <p:nvSpPr>
                <p:cNvPr id="46" name="Rectangle 76"/>
                <p:cNvSpPr>
                  <a:spLocks noChangeArrowheads="1"/>
                </p:cNvSpPr>
                <p:nvPr/>
              </p:nvSpPr>
              <p:spPr bwMode="ltGray">
                <a:xfrm>
                  <a:off x="44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Rectangle 77"/>
                <p:cNvSpPr>
                  <a:spLocks noChangeArrowheads="1"/>
                </p:cNvSpPr>
                <p:nvPr/>
              </p:nvSpPr>
              <p:spPr bwMode="ltGray">
                <a:xfrm>
                  <a:off x="170" y="569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Rectangle 78"/>
                <p:cNvSpPr>
                  <a:spLocks noChangeArrowheads="1"/>
                </p:cNvSpPr>
                <p:nvPr/>
              </p:nvSpPr>
              <p:spPr bwMode="ltGray">
                <a:xfrm>
                  <a:off x="297" y="569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Rectangle 79"/>
                <p:cNvSpPr>
                  <a:spLocks noChangeArrowheads="1"/>
                </p:cNvSpPr>
                <p:nvPr/>
              </p:nvSpPr>
              <p:spPr bwMode="ltGray">
                <a:xfrm>
                  <a:off x="423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Rectangle 80"/>
                <p:cNvSpPr>
                  <a:spLocks noChangeArrowheads="1"/>
                </p:cNvSpPr>
                <p:nvPr/>
              </p:nvSpPr>
              <p:spPr bwMode="ltGray">
                <a:xfrm>
                  <a:off x="549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Rectangle 81"/>
                <p:cNvSpPr>
                  <a:spLocks noChangeArrowheads="1"/>
                </p:cNvSpPr>
                <p:nvPr/>
              </p:nvSpPr>
              <p:spPr bwMode="ltGray">
                <a:xfrm>
                  <a:off x="676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82"/>
              <p:cNvGrpSpPr>
                <a:grpSpLocks/>
              </p:cNvGrpSpPr>
              <p:nvPr/>
            </p:nvGrpSpPr>
            <p:grpSpPr bwMode="auto">
              <a:xfrm>
                <a:off x="44" y="319"/>
                <a:ext cx="692" cy="68"/>
                <a:chOff x="44" y="319"/>
                <a:chExt cx="692" cy="68"/>
              </a:xfrm>
            </p:grpSpPr>
            <p:sp>
              <p:nvSpPr>
                <p:cNvPr id="40" name="Rectangle 83"/>
                <p:cNvSpPr>
                  <a:spLocks noChangeArrowheads="1"/>
                </p:cNvSpPr>
                <p:nvPr/>
              </p:nvSpPr>
              <p:spPr bwMode="ltGray">
                <a:xfrm>
                  <a:off x="44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Rectangle 84"/>
                <p:cNvSpPr>
                  <a:spLocks noChangeArrowheads="1"/>
                </p:cNvSpPr>
                <p:nvPr/>
              </p:nvSpPr>
              <p:spPr bwMode="ltGray">
                <a:xfrm>
                  <a:off x="170" y="319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Rectangle 85"/>
                <p:cNvSpPr>
                  <a:spLocks noChangeArrowheads="1"/>
                </p:cNvSpPr>
                <p:nvPr/>
              </p:nvSpPr>
              <p:spPr bwMode="ltGray">
                <a:xfrm>
                  <a:off x="297" y="319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Rectangle 86"/>
                <p:cNvSpPr>
                  <a:spLocks noChangeArrowheads="1"/>
                </p:cNvSpPr>
                <p:nvPr/>
              </p:nvSpPr>
              <p:spPr bwMode="ltGray">
                <a:xfrm>
                  <a:off x="423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Rectangle 87"/>
                <p:cNvSpPr>
                  <a:spLocks noChangeArrowheads="1"/>
                </p:cNvSpPr>
                <p:nvPr/>
              </p:nvSpPr>
              <p:spPr bwMode="ltGray">
                <a:xfrm>
                  <a:off x="549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Rectangle 88"/>
                <p:cNvSpPr>
                  <a:spLocks noChangeArrowheads="1"/>
                </p:cNvSpPr>
                <p:nvPr/>
              </p:nvSpPr>
              <p:spPr bwMode="ltGray">
                <a:xfrm>
                  <a:off x="676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4" y="447"/>
                <a:ext cx="692" cy="68"/>
                <a:chOff x="44" y="447"/>
                <a:chExt cx="692" cy="68"/>
              </a:xfrm>
            </p:grpSpPr>
            <p:sp>
              <p:nvSpPr>
                <p:cNvPr id="34" name="Rectangle 90"/>
                <p:cNvSpPr>
                  <a:spLocks noChangeArrowheads="1"/>
                </p:cNvSpPr>
                <p:nvPr/>
              </p:nvSpPr>
              <p:spPr bwMode="ltGray">
                <a:xfrm>
                  <a:off x="44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Rectangle 91"/>
                <p:cNvSpPr>
                  <a:spLocks noChangeArrowheads="1"/>
                </p:cNvSpPr>
                <p:nvPr/>
              </p:nvSpPr>
              <p:spPr bwMode="ltGray">
                <a:xfrm>
                  <a:off x="170" y="447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Rectangle 92"/>
                <p:cNvSpPr>
                  <a:spLocks noChangeArrowheads="1"/>
                </p:cNvSpPr>
                <p:nvPr/>
              </p:nvSpPr>
              <p:spPr bwMode="ltGray">
                <a:xfrm>
                  <a:off x="297" y="447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Rectangle 93"/>
                <p:cNvSpPr>
                  <a:spLocks noChangeArrowheads="1"/>
                </p:cNvSpPr>
                <p:nvPr/>
              </p:nvSpPr>
              <p:spPr bwMode="ltGray">
                <a:xfrm>
                  <a:off x="423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Rectangle 94"/>
                <p:cNvSpPr>
                  <a:spLocks noChangeArrowheads="1"/>
                </p:cNvSpPr>
                <p:nvPr/>
              </p:nvSpPr>
              <p:spPr bwMode="ltGray">
                <a:xfrm>
                  <a:off x="549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Rectangle 95"/>
                <p:cNvSpPr>
                  <a:spLocks noChangeArrowheads="1"/>
                </p:cNvSpPr>
                <p:nvPr/>
              </p:nvSpPr>
              <p:spPr bwMode="ltGray">
                <a:xfrm>
                  <a:off x="676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3" name="Group 96"/>
              <p:cNvGrpSpPr>
                <a:grpSpLocks/>
              </p:cNvGrpSpPr>
              <p:nvPr/>
            </p:nvGrpSpPr>
            <p:grpSpPr bwMode="auto">
              <a:xfrm>
                <a:off x="44" y="710"/>
                <a:ext cx="692" cy="68"/>
                <a:chOff x="44" y="710"/>
                <a:chExt cx="692" cy="68"/>
              </a:xfrm>
            </p:grpSpPr>
            <p:sp>
              <p:nvSpPr>
                <p:cNvPr id="28" name="Rectangle 97"/>
                <p:cNvSpPr>
                  <a:spLocks noChangeArrowheads="1"/>
                </p:cNvSpPr>
                <p:nvPr/>
              </p:nvSpPr>
              <p:spPr bwMode="ltGray">
                <a:xfrm>
                  <a:off x="44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Rectangle 98"/>
                <p:cNvSpPr>
                  <a:spLocks noChangeArrowheads="1"/>
                </p:cNvSpPr>
                <p:nvPr/>
              </p:nvSpPr>
              <p:spPr bwMode="ltGray">
                <a:xfrm>
                  <a:off x="170" y="710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Rectangle 99"/>
                <p:cNvSpPr>
                  <a:spLocks noChangeArrowheads="1"/>
                </p:cNvSpPr>
                <p:nvPr/>
              </p:nvSpPr>
              <p:spPr bwMode="ltGray">
                <a:xfrm>
                  <a:off x="297" y="710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Rectangle 100"/>
                <p:cNvSpPr>
                  <a:spLocks noChangeArrowheads="1"/>
                </p:cNvSpPr>
                <p:nvPr/>
              </p:nvSpPr>
              <p:spPr bwMode="ltGray">
                <a:xfrm>
                  <a:off x="423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Rectangle 101"/>
                <p:cNvSpPr>
                  <a:spLocks noChangeArrowheads="1"/>
                </p:cNvSpPr>
                <p:nvPr/>
              </p:nvSpPr>
              <p:spPr bwMode="ltGray">
                <a:xfrm>
                  <a:off x="549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Rectangle 102"/>
                <p:cNvSpPr>
                  <a:spLocks noChangeArrowheads="1"/>
                </p:cNvSpPr>
                <p:nvPr/>
              </p:nvSpPr>
              <p:spPr bwMode="ltGray">
                <a:xfrm>
                  <a:off x="676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103"/>
              <p:cNvGrpSpPr>
                <a:grpSpLocks/>
              </p:cNvGrpSpPr>
              <p:nvPr/>
            </p:nvGrpSpPr>
            <p:grpSpPr bwMode="auto">
              <a:xfrm>
                <a:off x="44" y="840"/>
                <a:ext cx="692" cy="68"/>
                <a:chOff x="44" y="840"/>
                <a:chExt cx="692" cy="68"/>
              </a:xfrm>
            </p:grpSpPr>
            <p:sp>
              <p:nvSpPr>
                <p:cNvPr id="22" name="Rectangle 104"/>
                <p:cNvSpPr>
                  <a:spLocks noChangeArrowheads="1"/>
                </p:cNvSpPr>
                <p:nvPr/>
              </p:nvSpPr>
              <p:spPr bwMode="ltGray">
                <a:xfrm>
                  <a:off x="44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Rectangle 105"/>
                <p:cNvSpPr>
                  <a:spLocks noChangeArrowheads="1"/>
                </p:cNvSpPr>
                <p:nvPr/>
              </p:nvSpPr>
              <p:spPr bwMode="ltGray">
                <a:xfrm>
                  <a:off x="170" y="840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Rectangle 106"/>
                <p:cNvSpPr>
                  <a:spLocks noChangeArrowheads="1"/>
                </p:cNvSpPr>
                <p:nvPr/>
              </p:nvSpPr>
              <p:spPr bwMode="ltGray">
                <a:xfrm>
                  <a:off x="297" y="840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Rectangle 107"/>
                <p:cNvSpPr>
                  <a:spLocks noChangeArrowheads="1"/>
                </p:cNvSpPr>
                <p:nvPr/>
              </p:nvSpPr>
              <p:spPr bwMode="ltGray">
                <a:xfrm>
                  <a:off x="423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Rectangle 108"/>
                <p:cNvSpPr>
                  <a:spLocks noChangeArrowheads="1"/>
                </p:cNvSpPr>
                <p:nvPr/>
              </p:nvSpPr>
              <p:spPr bwMode="ltGray">
                <a:xfrm>
                  <a:off x="549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Rectangle 109"/>
                <p:cNvSpPr>
                  <a:spLocks noChangeArrowheads="1"/>
                </p:cNvSpPr>
                <p:nvPr/>
              </p:nvSpPr>
              <p:spPr bwMode="ltGray">
                <a:xfrm>
                  <a:off x="676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5" name="Group 110"/>
              <p:cNvGrpSpPr>
                <a:grpSpLocks/>
              </p:cNvGrpSpPr>
              <p:nvPr/>
            </p:nvGrpSpPr>
            <p:grpSpPr bwMode="auto">
              <a:xfrm>
                <a:off x="44" y="968"/>
                <a:ext cx="692" cy="68"/>
                <a:chOff x="44" y="968"/>
                <a:chExt cx="692" cy="68"/>
              </a:xfrm>
            </p:grpSpPr>
            <p:sp>
              <p:nvSpPr>
                <p:cNvPr id="16" name="Rectangle 111"/>
                <p:cNvSpPr>
                  <a:spLocks noChangeArrowheads="1"/>
                </p:cNvSpPr>
                <p:nvPr/>
              </p:nvSpPr>
              <p:spPr bwMode="ltGray">
                <a:xfrm>
                  <a:off x="44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Rectangle 112"/>
                <p:cNvSpPr>
                  <a:spLocks noChangeArrowheads="1"/>
                </p:cNvSpPr>
                <p:nvPr/>
              </p:nvSpPr>
              <p:spPr bwMode="ltGray">
                <a:xfrm>
                  <a:off x="170" y="968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Rectangle 113"/>
                <p:cNvSpPr>
                  <a:spLocks noChangeArrowheads="1"/>
                </p:cNvSpPr>
                <p:nvPr/>
              </p:nvSpPr>
              <p:spPr bwMode="ltGray">
                <a:xfrm>
                  <a:off x="297" y="968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Rectangle 114"/>
                <p:cNvSpPr>
                  <a:spLocks noChangeArrowheads="1"/>
                </p:cNvSpPr>
                <p:nvPr/>
              </p:nvSpPr>
              <p:spPr bwMode="ltGray">
                <a:xfrm>
                  <a:off x="423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Rectangle 115"/>
                <p:cNvSpPr>
                  <a:spLocks noChangeArrowheads="1"/>
                </p:cNvSpPr>
                <p:nvPr/>
              </p:nvSpPr>
              <p:spPr bwMode="ltGray">
                <a:xfrm>
                  <a:off x="549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Rectangle 116"/>
                <p:cNvSpPr>
                  <a:spLocks noChangeArrowheads="1"/>
                </p:cNvSpPr>
                <p:nvPr/>
              </p:nvSpPr>
              <p:spPr bwMode="ltGray">
                <a:xfrm>
                  <a:off x="676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7" name="Rectangle 117"/>
            <p:cNvSpPr>
              <a:spLocks noChangeArrowheads="1"/>
            </p:cNvSpPr>
            <p:nvPr/>
          </p:nvSpPr>
          <p:spPr bwMode="blackWhite">
            <a:xfrm>
              <a:off x="295" y="837"/>
              <a:ext cx="5180" cy="2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886" name="Rectangle 1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87" name="Rectangle 1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0" name="Rectangle 1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" name="Rectangle 1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" name="Rectangle 1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0D014-623A-4C59-BAFA-161D67798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9E1BB-D9E7-4D1C-BC5A-462C1C610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01579-8F98-47CE-A947-47E931AC1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B360-107A-422E-B13C-F116813E1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23026-A977-443E-83C0-A031A0314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AC947-6CD2-465A-8C6E-137B3F1F0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02EE7-26F8-46C2-A7F1-D014F07B5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3DCA-3679-4C7E-A606-0F63A9436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298F-7E80-40AE-A671-30AE497A1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2728E-38F2-4E2B-B91E-69E415DF3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E976-41F5-427C-BB1A-F673F52D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9850" y="76200"/>
            <a:ext cx="9021763" cy="6727825"/>
            <a:chOff x="44" y="48"/>
            <a:chExt cx="5683" cy="423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5036" y="3265"/>
              <a:ext cx="691" cy="1021"/>
              <a:chOff x="5036" y="3265"/>
              <a:chExt cx="691" cy="1021"/>
            </a:xfrm>
          </p:grpSpPr>
          <p:grpSp>
            <p:nvGrpSpPr>
              <p:cNvPr id="2" name="Group 4"/>
              <p:cNvGrpSpPr>
                <a:grpSpLocks/>
              </p:cNvGrpSpPr>
              <p:nvPr/>
            </p:nvGrpSpPr>
            <p:grpSpPr bwMode="auto">
              <a:xfrm>
                <a:off x="5036" y="3265"/>
                <a:ext cx="691" cy="68"/>
                <a:chOff x="5036" y="3265"/>
                <a:chExt cx="691" cy="68"/>
              </a:xfrm>
            </p:grpSpPr>
            <p:sp>
              <p:nvSpPr>
                <p:cNvPr id="1029" name="Rectangle 5"/>
                <p:cNvSpPr>
                  <a:spLocks noChangeArrowheads="1"/>
                </p:cNvSpPr>
                <p:nvPr/>
              </p:nvSpPr>
              <p:spPr bwMode="ltGray">
                <a:xfrm>
                  <a:off x="5036" y="3265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ltGray">
                <a:xfrm>
                  <a:off x="5161" y="3265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ltGray">
                <a:xfrm>
                  <a:off x="5288" y="3265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Rectangle 8"/>
                <p:cNvSpPr>
                  <a:spLocks noChangeArrowheads="1"/>
                </p:cNvSpPr>
                <p:nvPr/>
              </p:nvSpPr>
              <p:spPr bwMode="ltGray">
                <a:xfrm>
                  <a:off x="5414" y="3265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" name="Rectangle 9"/>
                <p:cNvSpPr>
                  <a:spLocks noChangeArrowheads="1"/>
                </p:cNvSpPr>
                <p:nvPr/>
              </p:nvSpPr>
              <p:spPr bwMode="ltGray">
                <a:xfrm>
                  <a:off x="5541" y="3265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4" name="Rectangle 10"/>
                <p:cNvSpPr>
                  <a:spLocks noChangeArrowheads="1"/>
                </p:cNvSpPr>
                <p:nvPr/>
              </p:nvSpPr>
              <p:spPr bwMode="ltGray">
                <a:xfrm>
                  <a:off x="5668" y="3265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92" name="Group 11"/>
              <p:cNvGrpSpPr>
                <a:grpSpLocks/>
              </p:cNvGrpSpPr>
              <p:nvPr/>
            </p:nvGrpSpPr>
            <p:grpSpPr bwMode="auto">
              <a:xfrm>
                <a:off x="5036" y="3399"/>
                <a:ext cx="691" cy="68"/>
                <a:chOff x="5036" y="3399"/>
                <a:chExt cx="691" cy="68"/>
              </a:xfrm>
            </p:grpSpPr>
            <p:sp>
              <p:nvSpPr>
                <p:cNvPr id="5" name="Rectangle 12"/>
                <p:cNvSpPr>
                  <a:spLocks noChangeArrowheads="1"/>
                </p:cNvSpPr>
                <p:nvPr/>
              </p:nvSpPr>
              <p:spPr bwMode="ltGray">
                <a:xfrm>
                  <a:off x="5036" y="3399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Rectangle 13"/>
                <p:cNvSpPr>
                  <a:spLocks noChangeArrowheads="1"/>
                </p:cNvSpPr>
                <p:nvPr/>
              </p:nvSpPr>
              <p:spPr bwMode="ltGray">
                <a:xfrm>
                  <a:off x="5161" y="3399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" name="Rectangle 14"/>
                <p:cNvSpPr>
                  <a:spLocks noChangeArrowheads="1"/>
                </p:cNvSpPr>
                <p:nvPr/>
              </p:nvSpPr>
              <p:spPr bwMode="ltGray">
                <a:xfrm>
                  <a:off x="5288" y="3399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" name="Rectangle 15"/>
                <p:cNvSpPr>
                  <a:spLocks noChangeArrowheads="1"/>
                </p:cNvSpPr>
                <p:nvPr/>
              </p:nvSpPr>
              <p:spPr bwMode="ltGray">
                <a:xfrm>
                  <a:off x="5414" y="3399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" name="Rectangle 16"/>
                <p:cNvSpPr>
                  <a:spLocks noChangeArrowheads="1"/>
                </p:cNvSpPr>
                <p:nvPr/>
              </p:nvSpPr>
              <p:spPr bwMode="ltGray">
                <a:xfrm>
                  <a:off x="5541" y="3399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" name="Rectangle 17"/>
                <p:cNvSpPr>
                  <a:spLocks noChangeArrowheads="1"/>
                </p:cNvSpPr>
                <p:nvPr/>
              </p:nvSpPr>
              <p:spPr bwMode="ltGray">
                <a:xfrm>
                  <a:off x="5668" y="3399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8"/>
              <p:cNvGrpSpPr>
                <a:grpSpLocks/>
              </p:cNvGrpSpPr>
              <p:nvPr/>
            </p:nvGrpSpPr>
            <p:grpSpPr bwMode="auto">
              <a:xfrm>
                <a:off x="5036" y="3536"/>
                <a:ext cx="691" cy="68"/>
                <a:chOff x="5036" y="3536"/>
                <a:chExt cx="691" cy="68"/>
              </a:xfrm>
            </p:grpSpPr>
            <p:sp>
              <p:nvSpPr>
                <p:cNvPr id="1043" name="Rectangle 19"/>
                <p:cNvSpPr>
                  <a:spLocks noChangeArrowheads="1"/>
                </p:cNvSpPr>
                <p:nvPr/>
              </p:nvSpPr>
              <p:spPr bwMode="ltGray">
                <a:xfrm>
                  <a:off x="5036" y="3536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Rectangle 20"/>
                <p:cNvSpPr>
                  <a:spLocks noChangeArrowheads="1"/>
                </p:cNvSpPr>
                <p:nvPr/>
              </p:nvSpPr>
              <p:spPr bwMode="ltGray">
                <a:xfrm>
                  <a:off x="5161" y="3536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Rectangle 21"/>
                <p:cNvSpPr>
                  <a:spLocks noChangeArrowheads="1"/>
                </p:cNvSpPr>
                <p:nvPr/>
              </p:nvSpPr>
              <p:spPr bwMode="ltGray">
                <a:xfrm>
                  <a:off x="5288" y="3536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Rectangle 22"/>
                <p:cNvSpPr>
                  <a:spLocks noChangeArrowheads="1"/>
                </p:cNvSpPr>
                <p:nvPr/>
              </p:nvSpPr>
              <p:spPr bwMode="ltGray">
                <a:xfrm>
                  <a:off x="5414" y="3536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Rectangle 23"/>
                <p:cNvSpPr>
                  <a:spLocks noChangeArrowheads="1"/>
                </p:cNvSpPr>
                <p:nvPr/>
              </p:nvSpPr>
              <p:spPr bwMode="ltGray">
                <a:xfrm>
                  <a:off x="5541" y="3536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Rectangle 24"/>
                <p:cNvSpPr>
                  <a:spLocks noChangeArrowheads="1"/>
                </p:cNvSpPr>
                <p:nvPr/>
              </p:nvSpPr>
              <p:spPr bwMode="ltGray">
                <a:xfrm>
                  <a:off x="5668" y="3536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5036" y="3673"/>
                <a:ext cx="691" cy="68"/>
                <a:chOff x="5036" y="3673"/>
                <a:chExt cx="691" cy="68"/>
              </a:xfrm>
            </p:grpSpPr>
            <p:sp>
              <p:nvSpPr>
                <p:cNvPr id="1050" name="Rectangle 26"/>
                <p:cNvSpPr>
                  <a:spLocks noChangeArrowheads="1"/>
                </p:cNvSpPr>
                <p:nvPr/>
              </p:nvSpPr>
              <p:spPr bwMode="ltGray">
                <a:xfrm>
                  <a:off x="5036" y="3673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/>
              </p:nvSpPr>
              <p:spPr bwMode="ltGray">
                <a:xfrm>
                  <a:off x="5161" y="3673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2" name="Rectangle 28"/>
                <p:cNvSpPr>
                  <a:spLocks noChangeArrowheads="1"/>
                </p:cNvSpPr>
                <p:nvPr/>
              </p:nvSpPr>
              <p:spPr bwMode="ltGray">
                <a:xfrm>
                  <a:off x="5288" y="3673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3" name="Rectangle 29"/>
                <p:cNvSpPr>
                  <a:spLocks noChangeArrowheads="1"/>
                </p:cNvSpPr>
                <p:nvPr/>
              </p:nvSpPr>
              <p:spPr bwMode="ltGray">
                <a:xfrm>
                  <a:off x="5414" y="3673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4" name="Rectangle 30"/>
                <p:cNvSpPr>
                  <a:spLocks noChangeArrowheads="1"/>
                </p:cNvSpPr>
                <p:nvPr/>
              </p:nvSpPr>
              <p:spPr bwMode="ltGray">
                <a:xfrm>
                  <a:off x="5541" y="3673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5" name="Rectangle 31"/>
                <p:cNvSpPr>
                  <a:spLocks noChangeArrowheads="1"/>
                </p:cNvSpPr>
                <p:nvPr/>
              </p:nvSpPr>
              <p:spPr bwMode="ltGray">
                <a:xfrm>
                  <a:off x="5668" y="3673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3" name="Group 32"/>
              <p:cNvGrpSpPr>
                <a:grpSpLocks/>
              </p:cNvGrpSpPr>
              <p:nvPr/>
            </p:nvGrpSpPr>
            <p:grpSpPr bwMode="auto">
              <a:xfrm>
                <a:off x="5036" y="3808"/>
                <a:ext cx="691" cy="68"/>
                <a:chOff x="5036" y="3808"/>
                <a:chExt cx="691" cy="68"/>
              </a:xfrm>
            </p:grpSpPr>
            <p:sp>
              <p:nvSpPr>
                <p:cNvPr id="1057" name="Rectangle 33"/>
                <p:cNvSpPr>
                  <a:spLocks noChangeArrowheads="1"/>
                </p:cNvSpPr>
                <p:nvPr/>
              </p:nvSpPr>
              <p:spPr bwMode="ltGray">
                <a:xfrm>
                  <a:off x="5036" y="3808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Rectangle 34"/>
                <p:cNvSpPr>
                  <a:spLocks noChangeArrowheads="1"/>
                </p:cNvSpPr>
                <p:nvPr/>
              </p:nvSpPr>
              <p:spPr bwMode="ltGray">
                <a:xfrm>
                  <a:off x="5161" y="3808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9" name="Rectangle 35"/>
                <p:cNvSpPr>
                  <a:spLocks noChangeArrowheads="1"/>
                </p:cNvSpPr>
                <p:nvPr/>
              </p:nvSpPr>
              <p:spPr bwMode="ltGray">
                <a:xfrm>
                  <a:off x="5288" y="3808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0" name="Rectangle 36"/>
                <p:cNvSpPr>
                  <a:spLocks noChangeArrowheads="1"/>
                </p:cNvSpPr>
                <p:nvPr/>
              </p:nvSpPr>
              <p:spPr bwMode="ltGray">
                <a:xfrm>
                  <a:off x="5414" y="3808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1" name="Rectangle 37"/>
                <p:cNvSpPr>
                  <a:spLocks noChangeArrowheads="1"/>
                </p:cNvSpPr>
                <p:nvPr/>
              </p:nvSpPr>
              <p:spPr bwMode="ltGray">
                <a:xfrm>
                  <a:off x="5541" y="3808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2" name="Rectangle 38"/>
                <p:cNvSpPr>
                  <a:spLocks noChangeArrowheads="1"/>
                </p:cNvSpPr>
                <p:nvPr/>
              </p:nvSpPr>
              <p:spPr bwMode="ltGray">
                <a:xfrm>
                  <a:off x="5668" y="3808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39"/>
              <p:cNvGrpSpPr>
                <a:grpSpLocks/>
              </p:cNvGrpSpPr>
              <p:nvPr/>
            </p:nvGrpSpPr>
            <p:grpSpPr bwMode="auto">
              <a:xfrm>
                <a:off x="5036" y="3945"/>
                <a:ext cx="691" cy="68"/>
                <a:chOff x="5036" y="3945"/>
                <a:chExt cx="691" cy="68"/>
              </a:xfrm>
            </p:grpSpPr>
            <p:sp>
              <p:nvSpPr>
                <p:cNvPr id="1064" name="Rectangle 40"/>
                <p:cNvSpPr>
                  <a:spLocks noChangeArrowheads="1"/>
                </p:cNvSpPr>
                <p:nvPr/>
              </p:nvSpPr>
              <p:spPr bwMode="ltGray">
                <a:xfrm>
                  <a:off x="5036" y="3945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" name="Rectangle 41"/>
                <p:cNvSpPr>
                  <a:spLocks noChangeArrowheads="1"/>
                </p:cNvSpPr>
                <p:nvPr/>
              </p:nvSpPr>
              <p:spPr bwMode="ltGray">
                <a:xfrm>
                  <a:off x="5161" y="3945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6" name="Rectangle 42"/>
                <p:cNvSpPr>
                  <a:spLocks noChangeArrowheads="1"/>
                </p:cNvSpPr>
                <p:nvPr/>
              </p:nvSpPr>
              <p:spPr bwMode="ltGray">
                <a:xfrm>
                  <a:off x="5288" y="3945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Rectangle 43"/>
                <p:cNvSpPr>
                  <a:spLocks noChangeArrowheads="1"/>
                </p:cNvSpPr>
                <p:nvPr/>
              </p:nvSpPr>
              <p:spPr bwMode="ltGray">
                <a:xfrm>
                  <a:off x="5414" y="3945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Rectangle 44"/>
                <p:cNvSpPr>
                  <a:spLocks noChangeArrowheads="1"/>
                </p:cNvSpPr>
                <p:nvPr/>
              </p:nvSpPr>
              <p:spPr bwMode="ltGray">
                <a:xfrm>
                  <a:off x="5541" y="3945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Rectangle 45"/>
                <p:cNvSpPr>
                  <a:spLocks noChangeArrowheads="1"/>
                </p:cNvSpPr>
                <p:nvPr/>
              </p:nvSpPr>
              <p:spPr bwMode="ltGray">
                <a:xfrm>
                  <a:off x="5668" y="3945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5" name="Group 46"/>
              <p:cNvGrpSpPr>
                <a:grpSpLocks/>
              </p:cNvGrpSpPr>
              <p:nvPr/>
            </p:nvGrpSpPr>
            <p:grpSpPr bwMode="auto">
              <a:xfrm>
                <a:off x="5036" y="4081"/>
                <a:ext cx="691" cy="68"/>
                <a:chOff x="5036" y="4081"/>
                <a:chExt cx="691" cy="68"/>
              </a:xfrm>
            </p:grpSpPr>
            <p:sp>
              <p:nvSpPr>
                <p:cNvPr id="1071" name="Rectangle 47"/>
                <p:cNvSpPr>
                  <a:spLocks noChangeArrowheads="1"/>
                </p:cNvSpPr>
                <p:nvPr/>
              </p:nvSpPr>
              <p:spPr bwMode="ltGray">
                <a:xfrm>
                  <a:off x="5036" y="4081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Rectangle 48"/>
                <p:cNvSpPr>
                  <a:spLocks noChangeArrowheads="1"/>
                </p:cNvSpPr>
                <p:nvPr/>
              </p:nvSpPr>
              <p:spPr bwMode="ltGray">
                <a:xfrm>
                  <a:off x="5161" y="4081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Rectangle 49"/>
                <p:cNvSpPr>
                  <a:spLocks noChangeArrowheads="1"/>
                </p:cNvSpPr>
                <p:nvPr/>
              </p:nvSpPr>
              <p:spPr bwMode="ltGray">
                <a:xfrm>
                  <a:off x="5288" y="4081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Rectangle 50"/>
                <p:cNvSpPr>
                  <a:spLocks noChangeArrowheads="1"/>
                </p:cNvSpPr>
                <p:nvPr/>
              </p:nvSpPr>
              <p:spPr bwMode="ltGray">
                <a:xfrm>
                  <a:off x="5414" y="4081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Rectangle 51"/>
                <p:cNvSpPr>
                  <a:spLocks noChangeArrowheads="1"/>
                </p:cNvSpPr>
                <p:nvPr/>
              </p:nvSpPr>
              <p:spPr bwMode="ltGray">
                <a:xfrm>
                  <a:off x="5541" y="4081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Rectangle 52"/>
                <p:cNvSpPr>
                  <a:spLocks noChangeArrowheads="1"/>
                </p:cNvSpPr>
                <p:nvPr/>
              </p:nvSpPr>
              <p:spPr bwMode="ltGray">
                <a:xfrm>
                  <a:off x="5668" y="4081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6" name="Group 53"/>
              <p:cNvGrpSpPr>
                <a:grpSpLocks/>
              </p:cNvGrpSpPr>
              <p:nvPr/>
            </p:nvGrpSpPr>
            <p:grpSpPr bwMode="auto">
              <a:xfrm>
                <a:off x="5036" y="4218"/>
                <a:ext cx="691" cy="68"/>
                <a:chOff x="5036" y="4218"/>
                <a:chExt cx="691" cy="68"/>
              </a:xfrm>
            </p:grpSpPr>
            <p:sp>
              <p:nvSpPr>
                <p:cNvPr id="1078" name="Rectangle 54"/>
                <p:cNvSpPr>
                  <a:spLocks noChangeArrowheads="1"/>
                </p:cNvSpPr>
                <p:nvPr/>
              </p:nvSpPr>
              <p:spPr bwMode="ltGray">
                <a:xfrm>
                  <a:off x="5036" y="421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9" name="Rectangle 55"/>
                <p:cNvSpPr>
                  <a:spLocks noChangeArrowheads="1"/>
                </p:cNvSpPr>
                <p:nvPr/>
              </p:nvSpPr>
              <p:spPr bwMode="ltGray">
                <a:xfrm>
                  <a:off x="5161" y="421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0" name="Rectangle 56"/>
                <p:cNvSpPr>
                  <a:spLocks noChangeArrowheads="1"/>
                </p:cNvSpPr>
                <p:nvPr/>
              </p:nvSpPr>
              <p:spPr bwMode="ltGray">
                <a:xfrm>
                  <a:off x="5288" y="421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1" name="Rectangle 57"/>
                <p:cNvSpPr>
                  <a:spLocks noChangeArrowheads="1"/>
                </p:cNvSpPr>
                <p:nvPr/>
              </p:nvSpPr>
              <p:spPr bwMode="ltGray">
                <a:xfrm>
                  <a:off x="5414" y="421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2" name="Rectangle 58"/>
                <p:cNvSpPr>
                  <a:spLocks noChangeArrowheads="1"/>
                </p:cNvSpPr>
                <p:nvPr/>
              </p:nvSpPr>
              <p:spPr bwMode="ltGray">
                <a:xfrm>
                  <a:off x="5541" y="421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3" name="Rectangle 59"/>
                <p:cNvSpPr>
                  <a:spLocks noChangeArrowheads="1"/>
                </p:cNvSpPr>
                <p:nvPr/>
              </p:nvSpPr>
              <p:spPr bwMode="ltGray">
                <a:xfrm>
                  <a:off x="5668" y="421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60"/>
            <p:cNvGrpSpPr>
              <a:grpSpLocks/>
            </p:cNvGrpSpPr>
            <p:nvPr/>
          </p:nvGrpSpPr>
          <p:grpSpPr bwMode="auto">
            <a:xfrm>
              <a:off x="44" y="48"/>
              <a:ext cx="692" cy="988"/>
              <a:chOff x="44" y="48"/>
              <a:chExt cx="692" cy="988"/>
            </a:xfrm>
          </p:grpSpPr>
          <p:grpSp>
            <p:nvGrpSpPr>
              <p:cNvPr id="1035" name="Group 61"/>
              <p:cNvGrpSpPr>
                <a:grpSpLocks/>
              </p:cNvGrpSpPr>
              <p:nvPr/>
            </p:nvGrpSpPr>
            <p:grpSpPr bwMode="auto">
              <a:xfrm>
                <a:off x="44" y="48"/>
                <a:ext cx="692" cy="68"/>
                <a:chOff x="44" y="48"/>
                <a:chExt cx="692" cy="68"/>
              </a:xfrm>
            </p:grpSpPr>
            <p:sp>
              <p:nvSpPr>
                <p:cNvPr id="1086" name="Rectangle 62"/>
                <p:cNvSpPr>
                  <a:spLocks noChangeArrowheads="1"/>
                </p:cNvSpPr>
                <p:nvPr/>
              </p:nvSpPr>
              <p:spPr bwMode="ltGray">
                <a:xfrm>
                  <a:off x="44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7" name="Rectangle 63"/>
                <p:cNvSpPr>
                  <a:spLocks noChangeArrowheads="1"/>
                </p:cNvSpPr>
                <p:nvPr/>
              </p:nvSpPr>
              <p:spPr bwMode="ltGray">
                <a:xfrm>
                  <a:off x="170" y="4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8" name="Rectangle 64"/>
                <p:cNvSpPr>
                  <a:spLocks noChangeArrowheads="1"/>
                </p:cNvSpPr>
                <p:nvPr/>
              </p:nvSpPr>
              <p:spPr bwMode="ltGray">
                <a:xfrm>
                  <a:off x="297" y="48"/>
                  <a:ext cx="59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9" name="Rectangle 65"/>
                <p:cNvSpPr>
                  <a:spLocks noChangeArrowheads="1"/>
                </p:cNvSpPr>
                <p:nvPr/>
              </p:nvSpPr>
              <p:spPr bwMode="ltGray">
                <a:xfrm>
                  <a:off x="423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0" name="Rectangle 66"/>
                <p:cNvSpPr>
                  <a:spLocks noChangeArrowheads="1"/>
                </p:cNvSpPr>
                <p:nvPr/>
              </p:nvSpPr>
              <p:spPr bwMode="ltGray">
                <a:xfrm>
                  <a:off x="549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1" name="Rectangle 67"/>
                <p:cNvSpPr>
                  <a:spLocks noChangeArrowheads="1"/>
                </p:cNvSpPr>
                <p:nvPr/>
              </p:nvSpPr>
              <p:spPr bwMode="ltGray">
                <a:xfrm>
                  <a:off x="676" y="48"/>
                  <a:ext cx="60" cy="6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6" name="Group 68"/>
              <p:cNvGrpSpPr>
                <a:grpSpLocks/>
              </p:cNvGrpSpPr>
              <p:nvPr/>
            </p:nvGrpSpPr>
            <p:grpSpPr bwMode="auto">
              <a:xfrm>
                <a:off x="44" y="192"/>
                <a:ext cx="692" cy="68"/>
                <a:chOff x="44" y="192"/>
                <a:chExt cx="692" cy="68"/>
              </a:xfrm>
            </p:grpSpPr>
            <p:sp>
              <p:nvSpPr>
                <p:cNvPr id="1093" name="Rectangle 69"/>
                <p:cNvSpPr>
                  <a:spLocks noChangeArrowheads="1"/>
                </p:cNvSpPr>
                <p:nvPr/>
              </p:nvSpPr>
              <p:spPr bwMode="ltGray">
                <a:xfrm>
                  <a:off x="44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4" name="Rectangle 70"/>
                <p:cNvSpPr>
                  <a:spLocks noChangeArrowheads="1"/>
                </p:cNvSpPr>
                <p:nvPr/>
              </p:nvSpPr>
              <p:spPr bwMode="ltGray">
                <a:xfrm>
                  <a:off x="170" y="192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5" name="Rectangle 71"/>
                <p:cNvSpPr>
                  <a:spLocks noChangeArrowheads="1"/>
                </p:cNvSpPr>
                <p:nvPr/>
              </p:nvSpPr>
              <p:spPr bwMode="ltGray">
                <a:xfrm>
                  <a:off x="297" y="192"/>
                  <a:ext cx="59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6" name="Rectangle 72"/>
                <p:cNvSpPr>
                  <a:spLocks noChangeArrowheads="1"/>
                </p:cNvSpPr>
                <p:nvPr/>
              </p:nvSpPr>
              <p:spPr bwMode="ltGray">
                <a:xfrm>
                  <a:off x="423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7" name="Rectangle 73"/>
                <p:cNvSpPr>
                  <a:spLocks noChangeArrowheads="1"/>
                </p:cNvSpPr>
                <p:nvPr/>
              </p:nvSpPr>
              <p:spPr bwMode="ltGray">
                <a:xfrm>
                  <a:off x="549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98" name="Rectangle 74"/>
                <p:cNvSpPr>
                  <a:spLocks noChangeArrowheads="1"/>
                </p:cNvSpPr>
                <p:nvPr/>
              </p:nvSpPr>
              <p:spPr bwMode="ltGray">
                <a:xfrm>
                  <a:off x="676" y="192"/>
                  <a:ext cx="60" cy="68"/>
                </a:xfrm>
                <a:prstGeom prst="rect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75"/>
              <p:cNvGrpSpPr>
                <a:grpSpLocks/>
              </p:cNvGrpSpPr>
              <p:nvPr/>
            </p:nvGrpSpPr>
            <p:grpSpPr bwMode="auto">
              <a:xfrm>
                <a:off x="44" y="569"/>
                <a:ext cx="692" cy="68"/>
                <a:chOff x="44" y="569"/>
                <a:chExt cx="692" cy="68"/>
              </a:xfrm>
            </p:grpSpPr>
            <p:sp>
              <p:nvSpPr>
                <p:cNvPr id="1100" name="Rectangle 76"/>
                <p:cNvSpPr>
                  <a:spLocks noChangeArrowheads="1"/>
                </p:cNvSpPr>
                <p:nvPr/>
              </p:nvSpPr>
              <p:spPr bwMode="ltGray">
                <a:xfrm>
                  <a:off x="44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1" name="Rectangle 77"/>
                <p:cNvSpPr>
                  <a:spLocks noChangeArrowheads="1"/>
                </p:cNvSpPr>
                <p:nvPr/>
              </p:nvSpPr>
              <p:spPr bwMode="ltGray">
                <a:xfrm>
                  <a:off x="170" y="569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2" name="Rectangle 78"/>
                <p:cNvSpPr>
                  <a:spLocks noChangeArrowheads="1"/>
                </p:cNvSpPr>
                <p:nvPr/>
              </p:nvSpPr>
              <p:spPr bwMode="ltGray">
                <a:xfrm>
                  <a:off x="297" y="569"/>
                  <a:ext cx="59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3" name="Rectangle 79"/>
                <p:cNvSpPr>
                  <a:spLocks noChangeArrowheads="1"/>
                </p:cNvSpPr>
                <p:nvPr/>
              </p:nvSpPr>
              <p:spPr bwMode="ltGray">
                <a:xfrm>
                  <a:off x="423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4" name="Rectangle 80"/>
                <p:cNvSpPr>
                  <a:spLocks noChangeArrowheads="1"/>
                </p:cNvSpPr>
                <p:nvPr/>
              </p:nvSpPr>
              <p:spPr bwMode="ltGray">
                <a:xfrm>
                  <a:off x="549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5" name="Rectangle 81"/>
                <p:cNvSpPr>
                  <a:spLocks noChangeArrowheads="1"/>
                </p:cNvSpPr>
                <p:nvPr/>
              </p:nvSpPr>
              <p:spPr bwMode="ltGray">
                <a:xfrm>
                  <a:off x="676" y="569"/>
                  <a:ext cx="60" cy="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8" name="Group 82"/>
              <p:cNvGrpSpPr>
                <a:grpSpLocks/>
              </p:cNvGrpSpPr>
              <p:nvPr/>
            </p:nvGrpSpPr>
            <p:grpSpPr bwMode="auto">
              <a:xfrm>
                <a:off x="44" y="319"/>
                <a:ext cx="692" cy="68"/>
                <a:chOff x="44" y="319"/>
                <a:chExt cx="692" cy="68"/>
              </a:xfrm>
            </p:grpSpPr>
            <p:sp>
              <p:nvSpPr>
                <p:cNvPr id="1107" name="Rectangle 83"/>
                <p:cNvSpPr>
                  <a:spLocks noChangeArrowheads="1"/>
                </p:cNvSpPr>
                <p:nvPr/>
              </p:nvSpPr>
              <p:spPr bwMode="ltGray">
                <a:xfrm>
                  <a:off x="44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8" name="Rectangle 84"/>
                <p:cNvSpPr>
                  <a:spLocks noChangeArrowheads="1"/>
                </p:cNvSpPr>
                <p:nvPr/>
              </p:nvSpPr>
              <p:spPr bwMode="ltGray">
                <a:xfrm>
                  <a:off x="170" y="319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9" name="Rectangle 85"/>
                <p:cNvSpPr>
                  <a:spLocks noChangeArrowheads="1"/>
                </p:cNvSpPr>
                <p:nvPr/>
              </p:nvSpPr>
              <p:spPr bwMode="ltGray">
                <a:xfrm>
                  <a:off x="297" y="319"/>
                  <a:ext cx="59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0" name="Rectangle 86"/>
                <p:cNvSpPr>
                  <a:spLocks noChangeArrowheads="1"/>
                </p:cNvSpPr>
                <p:nvPr/>
              </p:nvSpPr>
              <p:spPr bwMode="ltGray">
                <a:xfrm>
                  <a:off x="423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1" name="Rectangle 87"/>
                <p:cNvSpPr>
                  <a:spLocks noChangeArrowheads="1"/>
                </p:cNvSpPr>
                <p:nvPr/>
              </p:nvSpPr>
              <p:spPr bwMode="ltGray">
                <a:xfrm>
                  <a:off x="549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2" name="Rectangle 88"/>
                <p:cNvSpPr>
                  <a:spLocks noChangeArrowheads="1"/>
                </p:cNvSpPr>
                <p:nvPr/>
              </p:nvSpPr>
              <p:spPr bwMode="ltGray">
                <a:xfrm>
                  <a:off x="676" y="319"/>
                  <a:ext cx="60" cy="6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9" name="Group 89"/>
              <p:cNvGrpSpPr>
                <a:grpSpLocks/>
              </p:cNvGrpSpPr>
              <p:nvPr/>
            </p:nvGrpSpPr>
            <p:grpSpPr bwMode="auto">
              <a:xfrm>
                <a:off x="44" y="447"/>
                <a:ext cx="692" cy="68"/>
                <a:chOff x="44" y="447"/>
                <a:chExt cx="692" cy="68"/>
              </a:xfrm>
            </p:grpSpPr>
            <p:sp>
              <p:nvSpPr>
                <p:cNvPr id="1114" name="Rectangle 90"/>
                <p:cNvSpPr>
                  <a:spLocks noChangeArrowheads="1"/>
                </p:cNvSpPr>
                <p:nvPr/>
              </p:nvSpPr>
              <p:spPr bwMode="ltGray">
                <a:xfrm>
                  <a:off x="44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5" name="Rectangle 91"/>
                <p:cNvSpPr>
                  <a:spLocks noChangeArrowheads="1"/>
                </p:cNvSpPr>
                <p:nvPr/>
              </p:nvSpPr>
              <p:spPr bwMode="ltGray">
                <a:xfrm>
                  <a:off x="170" y="447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6" name="Rectangle 92"/>
                <p:cNvSpPr>
                  <a:spLocks noChangeArrowheads="1"/>
                </p:cNvSpPr>
                <p:nvPr/>
              </p:nvSpPr>
              <p:spPr bwMode="ltGray">
                <a:xfrm>
                  <a:off x="297" y="447"/>
                  <a:ext cx="59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7" name="Rectangle 93"/>
                <p:cNvSpPr>
                  <a:spLocks noChangeArrowheads="1"/>
                </p:cNvSpPr>
                <p:nvPr/>
              </p:nvSpPr>
              <p:spPr bwMode="ltGray">
                <a:xfrm>
                  <a:off x="423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8" name="Rectangle 94"/>
                <p:cNvSpPr>
                  <a:spLocks noChangeArrowheads="1"/>
                </p:cNvSpPr>
                <p:nvPr/>
              </p:nvSpPr>
              <p:spPr bwMode="ltGray">
                <a:xfrm>
                  <a:off x="549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9" name="Rectangle 95"/>
                <p:cNvSpPr>
                  <a:spLocks noChangeArrowheads="1"/>
                </p:cNvSpPr>
                <p:nvPr/>
              </p:nvSpPr>
              <p:spPr bwMode="ltGray">
                <a:xfrm>
                  <a:off x="676" y="447"/>
                  <a:ext cx="60" cy="68"/>
                </a:xfrm>
                <a:prstGeom prst="rect">
                  <a:avLst/>
                </a:prstGeom>
                <a:solidFill>
                  <a:schemeClr val="accent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96"/>
              <p:cNvGrpSpPr>
                <a:grpSpLocks/>
              </p:cNvGrpSpPr>
              <p:nvPr/>
            </p:nvGrpSpPr>
            <p:grpSpPr bwMode="auto">
              <a:xfrm>
                <a:off x="44" y="710"/>
                <a:ext cx="692" cy="68"/>
                <a:chOff x="44" y="710"/>
                <a:chExt cx="692" cy="68"/>
              </a:xfrm>
            </p:grpSpPr>
            <p:sp>
              <p:nvSpPr>
                <p:cNvPr id="1121" name="Rectangle 97"/>
                <p:cNvSpPr>
                  <a:spLocks noChangeArrowheads="1"/>
                </p:cNvSpPr>
                <p:nvPr/>
              </p:nvSpPr>
              <p:spPr bwMode="ltGray">
                <a:xfrm>
                  <a:off x="44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2" name="Rectangle 98"/>
                <p:cNvSpPr>
                  <a:spLocks noChangeArrowheads="1"/>
                </p:cNvSpPr>
                <p:nvPr/>
              </p:nvSpPr>
              <p:spPr bwMode="ltGray">
                <a:xfrm>
                  <a:off x="170" y="710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3" name="Rectangle 99"/>
                <p:cNvSpPr>
                  <a:spLocks noChangeArrowheads="1"/>
                </p:cNvSpPr>
                <p:nvPr/>
              </p:nvSpPr>
              <p:spPr bwMode="ltGray">
                <a:xfrm>
                  <a:off x="297" y="710"/>
                  <a:ext cx="59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4" name="Rectangle 100"/>
                <p:cNvSpPr>
                  <a:spLocks noChangeArrowheads="1"/>
                </p:cNvSpPr>
                <p:nvPr/>
              </p:nvSpPr>
              <p:spPr bwMode="ltGray">
                <a:xfrm>
                  <a:off x="423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5" name="Rectangle 101"/>
                <p:cNvSpPr>
                  <a:spLocks noChangeArrowheads="1"/>
                </p:cNvSpPr>
                <p:nvPr/>
              </p:nvSpPr>
              <p:spPr bwMode="ltGray">
                <a:xfrm>
                  <a:off x="549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6" name="Rectangle 102"/>
                <p:cNvSpPr>
                  <a:spLocks noChangeArrowheads="1"/>
                </p:cNvSpPr>
                <p:nvPr/>
              </p:nvSpPr>
              <p:spPr bwMode="ltGray">
                <a:xfrm>
                  <a:off x="676" y="710"/>
                  <a:ext cx="60" cy="6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1" name="Group 103"/>
              <p:cNvGrpSpPr>
                <a:grpSpLocks/>
              </p:cNvGrpSpPr>
              <p:nvPr/>
            </p:nvGrpSpPr>
            <p:grpSpPr bwMode="auto">
              <a:xfrm>
                <a:off x="44" y="840"/>
                <a:ext cx="692" cy="68"/>
                <a:chOff x="44" y="840"/>
                <a:chExt cx="692" cy="68"/>
              </a:xfrm>
            </p:grpSpPr>
            <p:sp>
              <p:nvSpPr>
                <p:cNvPr id="1128" name="Rectangle 104"/>
                <p:cNvSpPr>
                  <a:spLocks noChangeArrowheads="1"/>
                </p:cNvSpPr>
                <p:nvPr/>
              </p:nvSpPr>
              <p:spPr bwMode="ltGray">
                <a:xfrm>
                  <a:off x="44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" name="Rectangle 105"/>
                <p:cNvSpPr>
                  <a:spLocks noChangeArrowheads="1"/>
                </p:cNvSpPr>
                <p:nvPr/>
              </p:nvSpPr>
              <p:spPr bwMode="ltGray">
                <a:xfrm>
                  <a:off x="170" y="840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" name="Rectangle 106"/>
                <p:cNvSpPr>
                  <a:spLocks noChangeArrowheads="1"/>
                </p:cNvSpPr>
                <p:nvPr/>
              </p:nvSpPr>
              <p:spPr bwMode="ltGray">
                <a:xfrm>
                  <a:off x="297" y="840"/>
                  <a:ext cx="59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" name="Rectangle 107"/>
                <p:cNvSpPr>
                  <a:spLocks noChangeArrowheads="1"/>
                </p:cNvSpPr>
                <p:nvPr/>
              </p:nvSpPr>
              <p:spPr bwMode="ltGray">
                <a:xfrm>
                  <a:off x="423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2" name="Rectangle 108"/>
                <p:cNvSpPr>
                  <a:spLocks noChangeArrowheads="1"/>
                </p:cNvSpPr>
                <p:nvPr/>
              </p:nvSpPr>
              <p:spPr bwMode="ltGray">
                <a:xfrm>
                  <a:off x="549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3" name="Rectangle 109"/>
                <p:cNvSpPr>
                  <a:spLocks noChangeArrowheads="1"/>
                </p:cNvSpPr>
                <p:nvPr/>
              </p:nvSpPr>
              <p:spPr bwMode="ltGray">
                <a:xfrm>
                  <a:off x="676" y="840"/>
                  <a:ext cx="60" cy="68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2" name="Group 110"/>
              <p:cNvGrpSpPr>
                <a:grpSpLocks/>
              </p:cNvGrpSpPr>
              <p:nvPr/>
            </p:nvGrpSpPr>
            <p:grpSpPr bwMode="auto">
              <a:xfrm>
                <a:off x="44" y="968"/>
                <a:ext cx="692" cy="68"/>
                <a:chOff x="44" y="968"/>
                <a:chExt cx="692" cy="68"/>
              </a:xfrm>
            </p:grpSpPr>
            <p:sp>
              <p:nvSpPr>
                <p:cNvPr id="1135" name="Rectangle 111"/>
                <p:cNvSpPr>
                  <a:spLocks noChangeArrowheads="1"/>
                </p:cNvSpPr>
                <p:nvPr/>
              </p:nvSpPr>
              <p:spPr bwMode="ltGray">
                <a:xfrm>
                  <a:off x="44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6" name="Rectangle 112"/>
                <p:cNvSpPr>
                  <a:spLocks noChangeArrowheads="1"/>
                </p:cNvSpPr>
                <p:nvPr/>
              </p:nvSpPr>
              <p:spPr bwMode="ltGray">
                <a:xfrm>
                  <a:off x="170" y="968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7" name="Rectangle 113"/>
                <p:cNvSpPr>
                  <a:spLocks noChangeArrowheads="1"/>
                </p:cNvSpPr>
                <p:nvPr/>
              </p:nvSpPr>
              <p:spPr bwMode="ltGray">
                <a:xfrm>
                  <a:off x="297" y="968"/>
                  <a:ext cx="59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8" name="Rectangle 114"/>
                <p:cNvSpPr>
                  <a:spLocks noChangeArrowheads="1"/>
                </p:cNvSpPr>
                <p:nvPr/>
              </p:nvSpPr>
              <p:spPr bwMode="ltGray">
                <a:xfrm>
                  <a:off x="423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9" name="Rectangle 115"/>
                <p:cNvSpPr>
                  <a:spLocks noChangeArrowheads="1"/>
                </p:cNvSpPr>
                <p:nvPr/>
              </p:nvSpPr>
              <p:spPr bwMode="ltGray">
                <a:xfrm>
                  <a:off x="549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40" name="Rectangle 116"/>
                <p:cNvSpPr>
                  <a:spLocks noChangeArrowheads="1"/>
                </p:cNvSpPr>
                <p:nvPr/>
              </p:nvSpPr>
              <p:spPr bwMode="ltGray">
                <a:xfrm>
                  <a:off x="676" y="968"/>
                  <a:ext cx="60" cy="6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141" name="Rectangle 117"/>
            <p:cNvSpPr>
              <a:spLocks noChangeArrowheads="1"/>
            </p:cNvSpPr>
            <p:nvPr/>
          </p:nvSpPr>
          <p:spPr bwMode="blackWhite">
            <a:xfrm>
              <a:off x="292" y="304"/>
              <a:ext cx="5176" cy="37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42" name="Rectangle 1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3" name="Rectangle 1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4" name="Rectangle 1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5" name="Rectangle 1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" name="Rectangle 1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EBAFD890-4AD7-4C30-96E2-AC3BB9246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6900" b="1" smtClean="0"/>
              <a:t>Principles of Infection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Nevada Health Science</a:t>
            </a: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Types of Microorganisms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495800"/>
          </a:xfrm>
        </p:spPr>
        <p:txBody>
          <a:bodyPr/>
          <a:lstStyle/>
          <a:p>
            <a:pPr>
              <a:spcBef>
                <a:spcPct val="10000"/>
              </a:spcBef>
              <a:defRPr/>
            </a:pPr>
            <a:r>
              <a:rPr lang="en-US" sz="3600" b="1" smtClean="0"/>
              <a:t>Protozoa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3000" b="1" smtClean="0"/>
              <a:t>One-celled animal like organisms often found in decayed materials and contaminated water.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3000" b="1" smtClean="0"/>
              <a:t>Many contain flagella which allow them to move freely.</a:t>
            </a:r>
          </a:p>
          <a:p>
            <a:pPr lvl="1">
              <a:spcBef>
                <a:spcPct val="10000"/>
              </a:spcBef>
              <a:defRPr/>
            </a:pPr>
            <a:r>
              <a:rPr lang="en-US" sz="3000" b="1" smtClean="0"/>
              <a:t>Cause diseases such as malaria, trichomonas, and amebic dysentery.</a:t>
            </a:r>
            <a:endParaRPr lang="en-US" smtClean="0"/>
          </a:p>
        </p:txBody>
      </p:sp>
    </p:spTree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848600" cy="48006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Rickettsiae</a:t>
            </a:r>
          </a:p>
          <a:p>
            <a:pPr lvl="1">
              <a:defRPr/>
            </a:pPr>
            <a:r>
              <a:rPr lang="en-US" sz="2600" b="1" smtClean="0"/>
              <a:t>Parasites that live inside the cells of other living organisms.</a:t>
            </a:r>
          </a:p>
          <a:p>
            <a:pPr lvl="1">
              <a:defRPr/>
            </a:pPr>
            <a:r>
              <a:rPr lang="en-US" sz="2600" b="1" smtClean="0"/>
              <a:t>Commonly found in fleas, lice, ticks, and mites and are transmitted to humans by the bites of these insects.</a:t>
            </a:r>
          </a:p>
          <a:p>
            <a:pPr lvl="1">
              <a:defRPr/>
            </a:pPr>
            <a:r>
              <a:rPr lang="en-US" sz="2600" b="1" smtClean="0"/>
              <a:t>Cause diseases such as Rocky Mountain spotted fever and typhus fever.</a:t>
            </a:r>
          </a:p>
          <a:p>
            <a:pPr lvl="1">
              <a:defRPr/>
            </a:pPr>
            <a:r>
              <a:rPr lang="en-US" sz="2600" b="1" smtClean="0"/>
              <a:t>Antibiotics are effective against many different rickettsiae.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Types of Microorganisms</a:t>
            </a:r>
          </a:p>
        </p:txBody>
      </p:sp>
    </p:spTree>
  </p:cSld>
  <p:clrMapOvr>
    <a:masterClrMapping/>
  </p:clrMapOvr>
  <p:transition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953000"/>
          </a:xfrm>
        </p:spPr>
        <p:txBody>
          <a:bodyPr/>
          <a:lstStyle/>
          <a:p>
            <a:pPr>
              <a:tabLst>
                <a:tab pos="3943350" algn="l"/>
              </a:tabLst>
              <a:defRPr/>
            </a:pPr>
            <a:r>
              <a:rPr lang="en-US" b="1" smtClean="0"/>
              <a:t>Viruses</a:t>
            </a:r>
          </a:p>
          <a:p>
            <a:pPr lvl="1">
              <a:tabLst>
                <a:tab pos="3943350" algn="l"/>
              </a:tabLst>
              <a:defRPr/>
            </a:pPr>
            <a:r>
              <a:rPr lang="en-US" sz="2500" b="1" smtClean="0"/>
              <a:t>Smallest of all microorganisms – visible only using an electron microscope.</a:t>
            </a:r>
          </a:p>
          <a:p>
            <a:pPr lvl="1">
              <a:tabLst>
                <a:tab pos="3943350" algn="l"/>
              </a:tabLst>
              <a:defRPr/>
            </a:pPr>
            <a:r>
              <a:rPr lang="en-US" sz="2500" b="1" smtClean="0"/>
              <a:t>Cannot reproduce unless they are inside another living cell.</a:t>
            </a:r>
          </a:p>
          <a:p>
            <a:pPr lvl="1">
              <a:tabLst>
                <a:tab pos="3943350" algn="l"/>
              </a:tabLst>
              <a:defRPr/>
            </a:pPr>
            <a:r>
              <a:rPr lang="en-US" sz="2500" b="1" smtClean="0"/>
              <a:t>Spread by contact with blood and other body fluids.</a:t>
            </a:r>
          </a:p>
          <a:p>
            <a:pPr lvl="1">
              <a:tabLst>
                <a:tab pos="3943350" algn="l"/>
              </a:tabLst>
              <a:defRPr/>
            </a:pPr>
            <a:r>
              <a:rPr lang="en-US" sz="2500" b="1" smtClean="0"/>
              <a:t>Difficult to destroy.  Not affected by antibiotics.</a:t>
            </a:r>
          </a:p>
          <a:p>
            <a:pPr lvl="1">
              <a:tabLst>
                <a:tab pos="3943350" algn="l"/>
              </a:tabLst>
              <a:defRPr/>
            </a:pPr>
            <a:r>
              <a:rPr lang="en-US" sz="2500" b="1" smtClean="0"/>
              <a:t>Associated with diseases such as the common cold, chicken pox, herpes, hepatitis B,  measles, warts, polio, influenza, and AIDS.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Types of Microorganisms</a:t>
            </a:r>
          </a:p>
        </p:txBody>
      </p:sp>
    </p:spTree>
  </p:cSld>
  <p:clrMapOvr>
    <a:masterClrMapping/>
  </p:clrMapOvr>
  <p:transition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Viruses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8768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Three viruses are of major concern to the health care worker:</a:t>
            </a:r>
          </a:p>
          <a:p>
            <a:pPr lvl="1">
              <a:defRPr/>
            </a:pPr>
            <a:r>
              <a:rPr lang="en-US" b="1" u="sng" smtClean="0">
                <a:solidFill>
                  <a:schemeClr val="accent1"/>
                </a:solidFill>
              </a:rPr>
              <a:t>Hepatitis B</a:t>
            </a:r>
            <a:r>
              <a:rPr lang="en-US" b="1" smtClean="0"/>
              <a:t> – leads to destruction and scarring of liver cells.  Vaccine is available.</a:t>
            </a:r>
          </a:p>
          <a:p>
            <a:pPr lvl="1">
              <a:defRPr/>
            </a:pPr>
            <a:r>
              <a:rPr lang="en-US" b="1" u="sng" smtClean="0">
                <a:solidFill>
                  <a:schemeClr val="accent2"/>
                </a:solidFill>
              </a:rPr>
              <a:t>Hepatitis C</a:t>
            </a:r>
            <a:r>
              <a:rPr lang="en-US" b="1" smtClean="0"/>
              <a:t> – also causes serious liver damage.  No vaccine.  Often misdiagnosed as the flu.</a:t>
            </a:r>
          </a:p>
          <a:p>
            <a:pPr lvl="1">
              <a:defRPr/>
            </a:pPr>
            <a:r>
              <a:rPr lang="en-US" b="1" u="sng" smtClean="0">
                <a:solidFill>
                  <a:schemeClr val="hlink"/>
                </a:solidFill>
              </a:rPr>
              <a:t>AIDS/HIV</a:t>
            </a:r>
            <a:r>
              <a:rPr lang="en-US" b="1" smtClean="0"/>
              <a:t> – suppresses the immune system.  No cure and no vaccine.  </a:t>
            </a:r>
          </a:p>
        </p:txBody>
      </p:sp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7526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smtClean="0"/>
              <a:t>Following factors influence microbial growth: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Temperature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pH, or the values used in chemistry to express the degrees of acidity or alkalinity of a substance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Darkness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Food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Moisture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smtClean="0"/>
              <a:t>Oxygen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600" b="1" smtClean="0"/>
              <a:t>Factors That Influence Microbial Growth</a:t>
            </a:r>
          </a:p>
        </p:txBody>
      </p:sp>
      <p:pic>
        <p:nvPicPr>
          <p:cNvPr id="16388" name="Picture 4" descr="BD104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419600"/>
            <a:ext cx="18526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600" b="1" smtClean="0"/>
              <a:t>Factors That Influence Microbial Growth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6858000" cy="1328738"/>
          </a:xfrm>
        </p:spPr>
        <p:txBody>
          <a:bodyPr/>
          <a:lstStyle/>
          <a:p>
            <a:pPr>
              <a:defRPr/>
            </a:pPr>
            <a:r>
              <a:rPr lang="en-US" sz="3400" b="1" smtClean="0"/>
              <a:t>Aerobic microbes – live only in the presence of oxygen.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352800"/>
            <a:ext cx="7086600" cy="2016125"/>
          </a:xfrm>
        </p:spPr>
        <p:txBody>
          <a:bodyPr/>
          <a:lstStyle/>
          <a:p>
            <a:pPr>
              <a:defRPr/>
            </a:pPr>
            <a:r>
              <a:rPr lang="en-US" sz="3400" b="1" smtClean="0"/>
              <a:t>Anaerobic microbes – grow best in the absence of oxygen.</a:t>
            </a:r>
          </a:p>
        </p:txBody>
      </p:sp>
      <p:pic>
        <p:nvPicPr>
          <p:cNvPr id="17413" name="Picture 5" descr="j02265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572000"/>
            <a:ext cx="2563813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Causing an Infection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572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Pathogenic microorganisms cause infection and disease in different ways.</a:t>
            </a:r>
          </a:p>
          <a:p>
            <a:pPr lvl="1">
              <a:defRPr/>
            </a:pPr>
            <a:r>
              <a:rPr lang="en-US" b="1" smtClean="0"/>
              <a:t>Produce poisons (toxins) which harm the body.  Ex: Tetanus.</a:t>
            </a:r>
          </a:p>
          <a:p>
            <a:pPr lvl="1">
              <a:defRPr/>
            </a:pPr>
            <a:r>
              <a:rPr lang="en-US" b="1" smtClean="0"/>
              <a:t>Allergic reaction in the body causing runny nose, watery eyes, sneezing.</a:t>
            </a:r>
          </a:p>
          <a:p>
            <a:pPr lvl="1">
              <a:defRPr/>
            </a:pPr>
            <a:r>
              <a:rPr lang="en-US" b="1" smtClean="0"/>
              <a:t>Attack and destroy the living cells they invade.  Ex: Malaria (rbc’s).</a:t>
            </a:r>
          </a:p>
        </p:txBody>
      </p:sp>
    </p:spTree>
  </p:cSld>
  <p:clrMapOvr>
    <a:masterClrMapping/>
  </p:clrMapOvr>
  <p:transition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Causing an Infection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99FF66"/>
                </a:solidFill>
              </a:rPr>
              <a:t>Endogenous</a:t>
            </a:r>
            <a:r>
              <a:rPr lang="en-US" sz="2800" b="1" smtClean="0"/>
              <a:t> – disease originates within the body.  Ex: metabolic disorders, congenital abnormalities, tumors.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accent1"/>
                </a:solidFill>
              </a:rPr>
              <a:t>Exogenous</a:t>
            </a:r>
            <a:r>
              <a:rPr lang="en-US" sz="2800" b="1" smtClean="0"/>
              <a:t> – disease originates outside the body.  Ex: chemical agents, electrical shock, trauma.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FF6699"/>
                </a:solidFill>
              </a:rPr>
              <a:t>Nosocomial</a:t>
            </a:r>
            <a:r>
              <a:rPr lang="en-US" sz="2800" b="1" smtClean="0"/>
              <a:t> – acquired by an individual in a health care facility (workers to patient).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Many are antibiotic resistant, life-threatening.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FF9933"/>
                </a:solidFill>
              </a:rPr>
              <a:t>Opportunistic</a:t>
            </a:r>
            <a:r>
              <a:rPr lang="en-US" sz="2800" b="1" smtClean="0"/>
              <a:t> – occur when the body’s defenses are weak. Ex: pneumonia w/AIDs.</a:t>
            </a:r>
          </a:p>
        </p:txBody>
      </p:sp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Causing an Infection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572000"/>
          </a:xfrm>
        </p:spPr>
        <p:txBody>
          <a:bodyPr/>
          <a:lstStyle/>
          <a:p>
            <a:pPr>
              <a:defRPr/>
            </a:pPr>
            <a:r>
              <a:rPr lang="en-US" sz="2900" b="1" smtClean="0"/>
              <a:t>In order for disease to occur and spread from one individual to another, certain conditions must be met.</a:t>
            </a:r>
          </a:p>
          <a:p>
            <a:pPr>
              <a:defRPr/>
            </a:pPr>
            <a:r>
              <a:rPr lang="en-US" sz="2900" b="1" smtClean="0"/>
              <a:t>If any one condition is not met, the transmission of the disease will not happen.</a:t>
            </a:r>
          </a:p>
          <a:p>
            <a:pPr>
              <a:defRPr/>
            </a:pPr>
            <a:r>
              <a:rPr lang="en-US" sz="2900" b="1" smtClean="0"/>
              <a:t>Pathogens are everywhere and preventing their transmission is a continuous process.</a:t>
            </a:r>
          </a:p>
        </p:txBody>
      </p:sp>
    </p:spTree>
  </p:cSld>
  <p:clrMapOvr>
    <a:masterClrMapping/>
  </p:clrMapOvr>
  <p:transition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2057400"/>
            <a:ext cx="2946400" cy="43434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Chain of infection contains six elements.   If broken, infection will not occur.</a:t>
            </a:r>
          </a:p>
          <a:p>
            <a:pPr>
              <a:defRPr/>
            </a:pPr>
            <a:endParaRPr lang="en-US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Chain of Infection</a:t>
            </a:r>
          </a:p>
        </p:txBody>
      </p:sp>
      <p:pic>
        <p:nvPicPr>
          <p:cNvPr id="21508" name="Picture 4" descr="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424113"/>
            <a:ext cx="4648200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>
              <a:tabLst>
                <a:tab pos="2633663" algn="l"/>
              </a:tabLst>
              <a:defRPr/>
            </a:pPr>
            <a:r>
              <a:rPr lang="en-US" sz="4800" b="1" smtClean="0"/>
              <a:t>Principles of Infection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b="1" smtClean="0"/>
              <a:t>Understanding the basic principles of infection is essential for any health care worker in any field of health care.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3200" b="1" smtClean="0">
                <a:solidFill>
                  <a:srgbClr val="FF6699"/>
                </a:solidFill>
              </a:rPr>
              <a:t>Disease transmission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3200" b="1" smtClean="0">
                <a:solidFill>
                  <a:srgbClr val="99FF66"/>
                </a:solidFill>
              </a:rPr>
              <a:t>Prevention of disease transmission</a:t>
            </a:r>
          </a:p>
        </p:txBody>
      </p:sp>
    </p:spTree>
  </p:cSld>
  <p:clrMapOvr>
    <a:masterClrMapping/>
  </p:clrMapOvr>
  <p:transition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96200" cy="5029200"/>
          </a:xfrm>
        </p:spPr>
        <p:txBody>
          <a:bodyPr/>
          <a:lstStyle/>
          <a:p>
            <a:pPr>
              <a:defRPr/>
            </a:pPr>
            <a:r>
              <a:rPr lang="en-US" sz="3000" b="1" smtClean="0"/>
              <a:t>Infectious Agent – pathogen such as a bacteria or virus.</a:t>
            </a:r>
          </a:p>
          <a:p>
            <a:pPr>
              <a:defRPr/>
            </a:pPr>
            <a:r>
              <a:rPr lang="en-US" sz="3000" b="1" smtClean="0"/>
              <a:t>Reservoir – a place the pathogen can live.</a:t>
            </a:r>
          </a:p>
          <a:p>
            <a:pPr lvl="1">
              <a:defRPr/>
            </a:pPr>
            <a:r>
              <a:rPr lang="en-US" sz="2600" b="1" smtClean="0"/>
              <a:t>Examples: human body, animals, the environment, fomites.</a:t>
            </a:r>
          </a:p>
          <a:p>
            <a:pPr lvl="1">
              <a:defRPr/>
            </a:pPr>
            <a:r>
              <a:rPr lang="en-US" sz="2600" b="1" smtClean="0"/>
              <a:t>Fomites are objects contaminated with infectious material that contains pathogens.</a:t>
            </a:r>
          </a:p>
          <a:p>
            <a:pPr lvl="2">
              <a:defRPr/>
            </a:pPr>
            <a:r>
              <a:rPr lang="en-US" sz="2200" b="1" smtClean="0"/>
              <a:t>Ex: doorknobs, bedpans, linens, instruments.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Chain of Infection</a:t>
            </a:r>
          </a:p>
        </p:txBody>
      </p:sp>
    </p:spTree>
  </p:cSld>
  <p:clrMapOvr>
    <a:masterClrMapping/>
  </p:clrMapOvr>
  <p:transition>
    <p:checke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3000" b="1" smtClean="0"/>
              <a:t>Portal of Exit – way to escape from the reservoir in which it has been growing.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Urine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Feces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Saliva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Respiratory tract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Skin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Blood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Gastrointestinal tract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Mucous discharge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Tears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Chain of Infection</a:t>
            </a:r>
          </a:p>
        </p:txBody>
      </p:sp>
      <p:pic>
        <p:nvPicPr>
          <p:cNvPr id="23556" name="Picture 4" descr="j025449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429000"/>
            <a:ext cx="31083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smtClean="0"/>
              <a:t>Chain of Infection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3000" b="1" smtClean="0"/>
              <a:t>Mode of Transmission – way in which it can be transmitted to another reservoir or host where it can live.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b="1" smtClean="0"/>
              <a:t>Can be through direct contact or airborne droplet.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b="1" smtClean="0"/>
              <a:t>Contaminated hands are one of the most common sources of direct transmissions.</a:t>
            </a:r>
          </a:p>
          <a:p>
            <a:pPr lvl="2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500" b="1" smtClean="0"/>
              <a:t>Hand washing is one of the most effective means of preventing the spread of pathogens.</a:t>
            </a:r>
          </a:p>
        </p:txBody>
      </p:sp>
      <p:pic>
        <p:nvPicPr>
          <p:cNvPr id="24580" name="Picture 4" descr="bd0660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1477963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905000"/>
            <a:ext cx="7823200" cy="4724400"/>
          </a:xfrm>
        </p:spPr>
        <p:txBody>
          <a:bodyPr/>
          <a:lstStyle/>
          <a:p>
            <a:pPr>
              <a:spcBef>
                <a:spcPct val="10000"/>
              </a:spcBef>
              <a:tabLst>
                <a:tab pos="5656263" algn="l"/>
              </a:tabLst>
              <a:defRPr/>
            </a:pPr>
            <a:r>
              <a:rPr lang="en-US" b="1" smtClean="0"/>
              <a:t>Portal of Entry – way to enter the new reservoir or host.</a:t>
            </a:r>
          </a:p>
          <a:p>
            <a:pPr lvl="1">
              <a:spcBef>
                <a:spcPct val="10000"/>
              </a:spcBef>
              <a:tabLst>
                <a:tab pos="5656263" algn="l"/>
              </a:tabLst>
              <a:defRPr/>
            </a:pPr>
            <a:r>
              <a:rPr lang="en-US" b="1" smtClean="0"/>
              <a:t>Respiratory tract, mucous membranes, and gastrointestinal tract are common.</a:t>
            </a:r>
          </a:p>
          <a:p>
            <a:pPr lvl="1">
              <a:spcBef>
                <a:spcPct val="10000"/>
              </a:spcBef>
              <a:tabLst>
                <a:tab pos="5656263" algn="l"/>
              </a:tabLst>
              <a:defRPr/>
            </a:pPr>
            <a:r>
              <a:rPr lang="en-US" b="1" smtClean="0"/>
              <a:t>Damaged skin.</a:t>
            </a:r>
          </a:p>
          <a:p>
            <a:pPr>
              <a:spcBef>
                <a:spcPct val="10000"/>
              </a:spcBef>
              <a:tabLst>
                <a:tab pos="5656263" algn="l"/>
              </a:tabLst>
              <a:defRPr/>
            </a:pPr>
            <a:endParaRPr lang="en-US" sz="35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Chain of Infection</a:t>
            </a:r>
          </a:p>
        </p:txBody>
      </p:sp>
      <p:pic>
        <p:nvPicPr>
          <p:cNvPr id="25604" name="Picture 4" descr="j03141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114800"/>
            <a:ext cx="36576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Chain of Infection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pPr>
              <a:spcBef>
                <a:spcPct val="10000"/>
              </a:spcBef>
              <a:defRPr/>
            </a:pPr>
            <a:r>
              <a:rPr lang="en-US" b="1" smtClean="0"/>
              <a:t>Susceptible Host – one that is capable of being infected.</a:t>
            </a:r>
          </a:p>
          <a:p>
            <a:pPr lvl="1">
              <a:spcBef>
                <a:spcPct val="10000"/>
              </a:spcBef>
              <a:defRPr/>
            </a:pPr>
            <a:r>
              <a:rPr lang="en-US" b="1" smtClean="0"/>
              <a:t>Microorganisms must be present in large enough quantity to be virulent.</a:t>
            </a:r>
          </a:p>
          <a:p>
            <a:pPr lvl="1">
              <a:spcBef>
                <a:spcPct val="10000"/>
              </a:spcBef>
              <a:defRPr/>
            </a:pPr>
            <a:r>
              <a:rPr lang="en-US" b="1" smtClean="0"/>
              <a:t>The host must be susceptible.</a:t>
            </a:r>
          </a:p>
          <a:p>
            <a:pPr lvl="1">
              <a:spcBef>
                <a:spcPct val="10000"/>
              </a:spcBef>
              <a:defRPr/>
            </a:pPr>
            <a:r>
              <a:rPr lang="en-US" b="1" smtClean="0"/>
              <a:t>Individuals with an immunity to certain pathogens will not be susceptible.</a:t>
            </a:r>
          </a:p>
        </p:txBody>
      </p:sp>
      <p:pic>
        <p:nvPicPr>
          <p:cNvPr id="26628" name="Picture 4" descr="bd0686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876800"/>
            <a:ext cx="1724025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Body Defenses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smtClean="0"/>
              <a:t>If defense mechanisms are intact and the immune system is functioning, a human can frequently fight off the causative agent and not contract the disease.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Mucous membranes (traps pathogens)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Cilia (propel pathogens out of respiratory tract)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Coughing and sneezing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Hydrochloric acid (stomach)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Tears in the eyes </a:t>
            </a:r>
            <a:r>
              <a:rPr lang="en-US" sz="2200" b="1" smtClean="0"/>
              <a:t>(contain bacteriocidal chemicals)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Fever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Inflammation (wbc’s destroy pathogens)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smtClean="0"/>
              <a:t>Immune response (produce antibodies)</a:t>
            </a:r>
          </a:p>
        </p:txBody>
      </p:sp>
    </p:spTree>
  </p:cSld>
  <p:clrMapOvr>
    <a:masterClrMapping/>
  </p:clrMapOvr>
  <p:transition>
    <p:checke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6985000" cy="4267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b="1" smtClean="0"/>
              <a:t> Redness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smtClean="0"/>
              <a:t> Swelling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smtClean="0"/>
              <a:t> Tenderness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smtClean="0"/>
              <a:t> Warmth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smtClean="0"/>
              <a:t> Drainage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smtClean="0"/>
              <a:t> Red streaks leading away    from wound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700" b="1" smtClean="0"/>
              <a:t>Signs &amp; Symptoms of Infection</a:t>
            </a:r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4200"/>
            <a:ext cx="8458200" cy="10922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Nature of Microorganisms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572000"/>
          </a:xfrm>
        </p:spPr>
        <p:txBody>
          <a:bodyPr/>
          <a:lstStyle/>
          <a:p>
            <a:pPr>
              <a:defRPr/>
            </a:pPr>
            <a:r>
              <a:rPr lang="en-US" sz="3400" b="1" smtClean="0"/>
              <a:t>Microorganisms (microbes) are small, living organisms that are not visible to the naked eye.</a:t>
            </a:r>
          </a:p>
          <a:p>
            <a:pPr>
              <a:defRPr/>
            </a:pPr>
            <a:r>
              <a:rPr lang="en-US" sz="3400" b="1" smtClean="0"/>
              <a:t>Pathogens (germs) are microorganisms that cause disease.</a:t>
            </a:r>
          </a:p>
          <a:p>
            <a:pPr>
              <a:defRPr/>
            </a:pPr>
            <a:r>
              <a:rPr lang="en-US" sz="3400" b="1" smtClean="0"/>
              <a:t>Non-pathogens are microorganisms that do not cause disease; can be beneficial.</a:t>
            </a:r>
          </a:p>
        </p:txBody>
      </p:sp>
      <p:pic>
        <p:nvPicPr>
          <p:cNvPr id="5124" name="Picture 4" descr="bd0560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1447800"/>
            <a:ext cx="1371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Nature of Microorganisms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572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At times, a microorganism that is beneficial in one body system can become pathogenic when it is present in another body system.</a:t>
            </a:r>
          </a:p>
          <a:p>
            <a:pPr lvl="1">
              <a:defRPr/>
            </a:pPr>
            <a:r>
              <a:rPr lang="en-US" b="1" smtClean="0"/>
              <a:t>Escherichia coli (E. coli) bacteria:</a:t>
            </a:r>
          </a:p>
          <a:p>
            <a:pPr lvl="2">
              <a:defRPr/>
            </a:pPr>
            <a:r>
              <a:rPr lang="en-US" sz="2600" b="1" u="sng" smtClean="0"/>
              <a:t>Large intestine:</a:t>
            </a:r>
            <a:r>
              <a:rPr lang="en-US" sz="2600" b="1" smtClean="0"/>
              <a:t> beneficial, part of the natural flora.</a:t>
            </a:r>
          </a:p>
          <a:p>
            <a:pPr lvl="2">
              <a:defRPr/>
            </a:pPr>
            <a:r>
              <a:rPr lang="en-US" sz="2600" b="1" u="sng" smtClean="0"/>
              <a:t>Urinary system:</a:t>
            </a:r>
            <a:r>
              <a:rPr lang="en-US" sz="2600" b="1" smtClean="0"/>
              <a:t> causes an infection.</a:t>
            </a:r>
          </a:p>
        </p:txBody>
      </p:sp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Non-Pathogens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6934200" cy="47244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Some microorganisms can be beneficial in other kinds of environments:</a:t>
            </a:r>
          </a:p>
          <a:p>
            <a:pPr lvl="1">
              <a:defRPr/>
            </a:pPr>
            <a:r>
              <a:rPr lang="en-US" b="1" smtClean="0"/>
              <a:t>Support the production of bread, cheese, yogurt, beer, and several other foods and beverages.</a:t>
            </a:r>
          </a:p>
          <a:p>
            <a:pPr lvl="1">
              <a:defRPr/>
            </a:pPr>
            <a:r>
              <a:rPr lang="en-US" b="1" smtClean="0"/>
              <a:t>Contribute to the health of soil for farming.</a:t>
            </a:r>
          </a:p>
          <a:p>
            <a:pPr lvl="1">
              <a:defRPr/>
            </a:pPr>
            <a:r>
              <a:rPr lang="en-US" b="1" smtClean="0"/>
              <a:t>Aid in purifying water.</a:t>
            </a:r>
          </a:p>
        </p:txBody>
      </p:sp>
      <p:pic>
        <p:nvPicPr>
          <p:cNvPr id="7172" name="Picture 4" descr="bd1998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0" y="2286000"/>
            <a:ext cx="20955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in0058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467600" y="4648200"/>
            <a:ext cx="143192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10668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Types of Microorganisms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57912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b="1" smtClean="0"/>
              <a:t>Bacteria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000" b="1" smtClean="0"/>
              <a:t>Simple, one-celled microorganisms that are classified according to their shape and arrangement.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defRPr/>
            </a:pPr>
            <a:r>
              <a:rPr lang="en-US" sz="3000" b="1" smtClean="0"/>
              <a:t>Cause diseases such as strep throat, pneumonia, meningitis and tuberculosis. </a:t>
            </a:r>
          </a:p>
        </p:txBody>
      </p:sp>
      <p:pic>
        <p:nvPicPr>
          <p:cNvPr id="8196" name="Picture 4" descr="bacter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209800"/>
            <a:ext cx="28194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Types of Microorganisms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"/>
              </a:spcBef>
              <a:defRPr/>
            </a:pPr>
            <a:r>
              <a:rPr lang="en-US" sz="3400" b="1" smtClean="0"/>
              <a:t>Bacteria, cont. . . .</a:t>
            </a:r>
          </a:p>
          <a:p>
            <a:pPr lvl="1">
              <a:spcBef>
                <a:spcPct val="5000"/>
              </a:spcBef>
              <a:defRPr/>
            </a:pPr>
            <a:r>
              <a:rPr lang="en-US" sz="3000" b="1" smtClean="0"/>
              <a:t>Antibiotics are used to kill bacteria – however some strains have become resistant.</a:t>
            </a:r>
          </a:p>
          <a:p>
            <a:pPr lvl="1">
              <a:defRPr/>
            </a:pPr>
            <a:r>
              <a:rPr lang="en-US" b="1" smtClean="0"/>
              <a:t>Less than 1% of bacteria are harmful.</a:t>
            </a:r>
          </a:p>
          <a:p>
            <a:pPr lvl="1">
              <a:defRPr/>
            </a:pPr>
            <a:r>
              <a:rPr lang="en-US" b="1" smtClean="0"/>
              <a:t>There are more bacteria in our mouths than humans living on the planet.</a:t>
            </a:r>
          </a:p>
        </p:txBody>
      </p:sp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63246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Streptococci (chains)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Staphylococci (clusters)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Diplococci (pairs)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Micrococci (tiny)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Flagellated forms (tails)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Bacilli (rod-shaped)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Vibrios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Spirilla (spiral)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  Spirochetes (comma)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57400" y="533400"/>
            <a:ext cx="49482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Types of Bacteria</a:t>
            </a:r>
          </a:p>
        </p:txBody>
      </p:sp>
    </p:spTree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59944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b="1" smtClean="0"/>
              <a:t>Fungi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A plantlike organism that lives on dead organic matter.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Yeasts and molds can be pathogenic.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Cause conditions such as ringworm, athlete’s foot, yeast infections, and thrush.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sz="2600" b="1" smtClean="0"/>
              <a:t>Antibiotics do not kill fungi.  Antifungal medications are available, but expensive and may cause liver damage.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Types of Microorganisms</a:t>
            </a:r>
          </a:p>
        </p:txBody>
      </p:sp>
      <p:pic>
        <p:nvPicPr>
          <p:cNvPr id="11268" name="Picture 4" descr="thru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514600"/>
            <a:ext cx="23241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</p:sld>
</file>

<file path=ppt/theme/theme1.xml><?xml version="1.0" encoding="utf-8"?>
<a:theme xmlns:a="http://schemas.openxmlformats.org/drawingml/2006/main" name="MULTBOX">
  <a:themeElements>
    <a:clrScheme name="MULTBOX 1">
      <a:dk1>
        <a:srgbClr val="000000"/>
      </a:dk1>
      <a:lt1>
        <a:srgbClr val="FFFFFF"/>
      </a:lt1>
      <a:dk2>
        <a:srgbClr val="0066CC"/>
      </a:dk2>
      <a:lt2>
        <a:srgbClr val="FFFF99"/>
      </a:lt2>
      <a:accent1>
        <a:srgbClr val="6600CC"/>
      </a:accent1>
      <a:accent2>
        <a:srgbClr val="CC99FF"/>
      </a:accent2>
      <a:accent3>
        <a:srgbClr val="AAB8E2"/>
      </a:accent3>
      <a:accent4>
        <a:srgbClr val="DADADA"/>
      </a:accent4>
      <a:accent5>
        <a:srgbClr val="B8AAE2"/>
      </a:accent5>
      <a:accent6>
        <a:srgbClr val="B98AE7"/>
      </a:accent6>
      <a:hlink>
        <a:srgbClr val="0000FF"/>
      </a:hlink>
      <a:folHlink>
        <a:srgbClr val="6699FF"/>
      </a:folHlink>
    </a:clrScheme>
    <a:fontScheme name="MULTBOX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ULTBOX 1">
        <a:dk1>
          <a:srgbClr val="000000"/>
        </a:dk1>
        <a:lt1>
          <a:srgbClr val="FFFFFF"/>
        </a:lt1>
        <a:dk2>
          <a:srgbClr val="0066CC"/>
        </a:dk2>
        <a:lt2>
          <a:srgbClr val="FFFF99"/>
        </a:lt2>
        <a:accent1>
          <a:srgbClr val="6600CC"/>
        </a:accent1>
        <a:accent2>
          <a:srgbClr val="CC99FF"/>
        </a:accent2>
        <a:accent3>
          <a:srgbClr val="AAB8E2"/>
        </a:accent3>
        <a:accent4>
          <a:srgbClr val="DADADA"/>
        </a:accent4>
        <a:accent5>
          <a:srgbClr val="B8AAE2"/>
        </a:accent5>
        <a:accent6>
          <a:srgbClr val="B98AE7"/>
        </a:accent6>
        <a:hlink>
          <a:srgbClr val="0000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BOX 2">
        <a:dk1>
          <a:srgbClr val="003399"/>
        </a:dk1>
        <a:lt1>
          <a:srgbClr val="FFFFFF"/>
        </a:lt1>
        <a:dk2>
          <a:srgbClr val="009999"/>
        </a:dk2>
        <a:lt2>
          <a:srgbClr val="33CCFF"/>
        </a:lt2>
        <a:accent1>
          <a:srgbClr val="CC00CC"/>
        </a:accent1>
        <a:accent2>
          <a:srgbClr val="00FFFF"/>
        </a:accent2>
        <a:accent3>
          <a:srgbClr val="FFFFFF"/>
        </a:accent3>
        <a:accent4>
          <a:srgbClr val="002A82"/>
        </a:accent4>
        <a:accent5>
          <a:srgbClr val="E2AAE2"/>
        </a:accent5>
        <a:accent6>
          <a:srgbClr val="00E7E7"/>
        </a:accent6>
        <a:hlink>
          <a:srgbClr val="9933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OX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Designs\Work\MULTBOX.POT</Template>
  <TotalTime>18</TotalTime>
  <Words>1184</Words>
  <Application>Microsoft PowerPoint</Application>
  <PresentationFormat>On-screen Show (4:3)</PresentationFormat>
  <Paragraphs>147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Monotype Sorts</vt:lpstr>
      <vt:lpstr>Wingdings</vt:lpstr>
      <vt:lpstr>MULTBOX</vt:lpstr>
      <vt:lpstr>Principles of Infection</vt:lpstr>
      <vt:lpstr>Principles of Infection</vt:lpstr>
      <vt:lpstr>Nature of Microorganisms</vt:lpstr>
      <vt:lpstr>Nature of Microorganisms</vt:lpstr>
      <vt:lpstr>Non-Pathogens</vt:lpstr>
      <vt:lpstr>Types of Microorganisms</vt:lpstr>
      <vt:lpstr>Types of Microorganisms</vt:lpstr>
      <vt:lpstr>Slide 8</vt:lpstr>
      <vt:lpstr>Types of Microorganisms</vt:lpstr>
      <vt:lpstr>Types of Microorganisms</vt:lpstr>
      <vt:lpstr>Types of Microorganisms</vt:lpstr>
      <vt:lpstr>Types of Microorganisms</vt:lpstr>
      <vt:lpstr>Viruses</vt:lpstr>
      <vt:lpstr>Factors That Influence Microbial Growth</vt:lpstr>
      <vt:lpstr>Factors That Influence Microbial Growth</vt:lpstr>
      <vt:lpstr>Causing an Infection</vt:lpstr>
      <vt:lpstr>Causing an Infection</vt:lpstr>
      <vt:lpstr>Causing an Infection</vt:lpstr>
      <vt:lpstr>Chain of Infection</vt:lpstr>
      <vt:lpstr>Chain of Infection</vt:lpstr>
      <vt:lpstr>Chain of Infection</vt:lpstr>
      <vt:lpstr>Chain of Infection</vt:lpstr>
      <vt:lpstr>Chain of Infection</vt:lpstr>
      <vt:lpstr>Chain of Infection</vt:lpstr>
      <vt:lpstr>Body Defenses</vt:lpstr>
      <vt:lpstr>Signs &amp; Symptoms of Infection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Infection</dc:title>
  <dc:creator>.</dc:creator>
  <cp:lastModifiedBy>Misty</cp:lastModifiedBy>
  <cp:revision>12</cp:revision>
  <dcterms:created xsi:type="dcterms:W3CDTF">2005-05-13T14:49:19Z</dcterms:created>
  <dcterms:modified xsi:type="dcterms:W3CDTF">2012-09-27T02:21:07Z</dcterms:modified>
</cp:coreProperties>
</file>