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72" r:id="rId10"/>
    <p:sldId id="275" r:id="rId11"/>
    <p:sldId id="273" r:id="rId12"/>
    <p:sldId id="279" r:id="rId13"/>
    <p:sldId id="352" r:id="rId14"/>
    <p:sldId id="274" r:id="rId15"/>
    <p:sldId id="278" r:id="rId16"/>
    <p:sldId id="364" r:id="rId17"/>
    <p:sldId id="280" r:id="rId18"/>
    <p:sldId id="353" r:id="rId19"/>
    <p:sldId id="281" r:id="rId20"/>
    <p:sldId id="354" r:id="rId21"/>
    <p:sldId id="282" r:id="rId22"/>
    <p:sldId id="283" r:id="rId23"/>
    <p:sldId id="355" r:id="rId24"/>
    <p:sldId id="362" r:id="rId25"/>
    <p:sldId id="363" r:id="rId26"/>
    <p:sldId id="284" r:id="rId27"/>
    <p:sldId id="356" r:id="rId28"/>
    <p:sldId id="288" r:id="rId29"/>
    <p:sldId id="357" r:id="rId30"/>
    <p:sldId id="287" r:id="rId31"/>
    <p:sldId id="359" r:id="rId32"/>
    <p:sldId id="360" r:id="rId33"/>
    <p:sldId id="35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6709E8-13DA-491C-8CF0-ABA99A06B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9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3DD81-C3EE-44AF-8EA0-33A99912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642A-F5DF-42C8-B7B0-7F9BD504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64054-4BDF-416D-B7C8-EBA074C38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7F11B-7497-438A-A480-A3809BF1B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3CF6-81DD-4653-BA0F-26E4FF144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21DF-526B-409D-9FCA-C74E19B6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806F-5933-43E2-8E6B-9227A0016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A0F47-ABE0-4A37-AFFD-E92D08463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7C3D-B2C2-4DC2-A2ED-4D579C3D7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1F0A4-9CFA-4933-8595-1E92040F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347DD-D847-4B21-BED2-BEB15F5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65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66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40968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4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40972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73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974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72DE523-BB6D-4202-95D8-70531072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rg.com/~lubehawk/hrespsys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hln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RESPIRATORY SYSTEM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LUNGS &amp; AIR PASSAGES</a:t>
            </a:r>
          </a:p>
          <a:p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THREE SECTIONS OF THE PHARYNX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NASOPHARYNX</a:t>
            </a:r>
          </a:p>
          <a:p>
            <a:r>
              <a:rPr lang="en-US" smtClean="0">
                <a:latin typeface="Comic Sans MS" pitchFamily="66" charset="0"/>
              </a:rPr>
              <a:t>OROPHARYNX</a:t>
            </a:r>
          </a:p>
          <a:p>
            <a:r>
              <a:rPr lang="en-US" smtClean="0">
                <a:latin typeface="Comic Sans MS" pitchFamily="66" charset="0"/>
              </a:rPr>
              <a:t>LARYNGOPHARYNX</a:t>
            </a:r>
          </a:p>
        </p:txBody>
      </p:sp>
      <p:pic>
        <p:nvPicPr>
          <p:cNvPr id="4" name="Picture 3" descr="phary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402116"/>
            <a:ext cx="5000625" cy="323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LARYNGOPHARYNX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BOTTOM SECTION OF PHARYNX</a:t>
            </a:r>
          </a:p>
          <a:p>
            <a:r>
              <a:rPr lang="en-US" smtClean="0">
                <a:latin typeface="Comic Sans MS" pitchFamily="66" charset="0"/>
              </a:rPr>
              <a:t>BRANCHES INTO</a:t>
            </a:r>
          </a:p>
          <a:p>
            <a:pPr lvl="1"/>
            <a:r>
              <a:rPr lang="en-US" smtClean="0">
                <a:latin typeface="Comic Sans MS" pitchFamily="66" charset="0"/>
              </a:rPr>
              <a:t>TRACHEA</a:t>
            </a:r>
          </a:p>
          <a:p>
            <a:pPr lvl="2"/>
            <a:r>
              <a:rPr lang="en-US" smtClean="0">
                <a:latin typeface="Comic Sans MS" pitchFamily="66" charset="0"/>
              </a:rPr>
              <a:t>CARRIES AIR TO AND FROM THE LUNGS</a:t>
            </a:r>
          </a:p>
          <a:p>
            <a:pPr lvl="1"/>
            <a:r>
              <a:rPr lang="en-US" smtClean="0">
                <a:latin typeface="Comic Sans MS" pitchFamily="66" charset="0"/>
              </a:rPr>
              <a:t>ESOPHAGUS</a:t>
            </a:r>
          </a:p>
          <a:p>
            <a:pPr lvl="2"/>
            <a:r>
              <a:rPr lang="en-US" smtClean="0">
                <a:latin typeface="Comic Sans MS" pitchFamily="66" charset="0"/>
              </a:rPr>
              <a:t>CARRIES FOOD TO 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LARYNX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5486400" cy="3886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EPIGLOTTIS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PIECE OF CARTILAGE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LEAF LIKE STRUCTURE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CLOSES THE OPENING INTO LARYNX DURING SWALLOWING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PREVENTS FOOD &amp; LIQUIDS FROM ENTERING RESPIRATORY TRACT</a:t>
            </a:r>
          </a:p>
        </p:txBody>
      </p:sp>
      <p:pic>
        <p:nvPicPr>
          <p:cNvPr id="4" name="Picture 3" descr="epiglot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875" y="914400"/>
            <a:ext cx="40481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EPIGLOTTIS</a:t>
            </a:r>
            <a:endParaRPr lang="en-US" dirty="0"/>
          </a:p>
        </p:txBody>
      </p:sp>
      <p:pic>
        <p:nvPicPr>
          <p:cNvPr id="4" name="Content Placeholder 3" descr="Epiglott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9723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LARYNX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VOICE BOX</a:t>
            </a:r>
          </a:p>
          <a:p>
            <a:pPr lvl="1"/>
            <a:r>
              <a:rPr lang="en-US" smtClean="0">
                <a:latin typeface="Comic Sans MS" pitchFamily="66" charset="0"/>
              </a:rPr>
              <a:t>BETWEEN THE PHARYNX &amp; TRACHEA</a:t>
            </a:r>
          </a:p>
          <a:p>
            <a:r>
              <a:rPr lang="en-US" smtClean="0">
                <a:latin typeface="Comic Sans MS" pitchFamily="66" charset="0"/>
              </a:rPr>
              <a:t>CARTILAGE CALLED</a:t>
            </a:r>
          </a:p>
          <a:p>
            <a:pPr lvl="1"/>
            <a:r>
              <a:rPr lang="en-US" smtClean="0">
                <a:latin typeface="Comic Sans MS" pitchFamily="66" charset="0"/>
              </a:rPr>
              <a:t>ADAM’S APPLE</a:t>
            </a:r>
          </a:p>
        </p:txBody>
      </p:sp>
      <p:pic>
        <p:nvPicPr>
          <p:cNvPr id="4" name="Picture 3" descr="laryn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895600"/>
            <a:ext cx="3005907" cy="353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LARYNX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181600" cy="4724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VOCAL CORDS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TWO FOLDS</a:t>
            </a:r>
          </a:p>
          <a:p>
            <a:r>
              <a:rPr lang="en-US" dirty="0" smtClean="0">
                <a:latin typeface="Comic Sans MS" pitchFamily="66" charset="0"/>
              </a:rPr>
              <a:t>OPENING BETWEEN VOCAL CORDS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GLOTTIS</a:t>
            </a:r>
          </a:p>
          <a:p>
            <a:r>
              <a:rPr lang="en-US" dirty="0" smtClean="0">
                <a:latin typeface="Comic Sans MS" pitchFamily="66" charset="0"/>
              </a:rPr>
              <a:t>AIR ENTERS LUNGS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VOCAL CORDS VIBRATE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PRODUCE SOUND OR SPEECH</a:t>
            </a:r>
          </a:p>
        </p:txBody>
      </p:sp>
      <p:pic>
        <p:nvPicPr>
          <p:cNvPr id="4" name="Picture 3" descr="vocal c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886200" cy="330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5705475" cy="44700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TRACHEA OR WINDPIPE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TUBE EXTENDING FROM LARYNX TO CENTER OF CHEST</a:t>
            </a:r>
          </a:p>
          <a:p>
            <a:r>
              <a:rPr lang="en-US" smtClean="0">
                <a:latin typeface="Comic Sans MS" pitchFamily="66" charset="0"/>
              </a:rPr>
              <a:t>CARRIES AIR BETWEEN PHARYNX &amp; BRONCHI</a:t>
            </a:r>
          </a:p>
          <a:p>
            <a:r>
              <a:rPr lang="en-US" smtClean="0">
                <a:latin typeface="Comic Sans MS" pitchFamily="66" charset="0"/>
              </a:rPr>
              <a:t>SERIES OF C-SHAPED CARTILAGE</a:t>
            </a:r>
          </a:p>
          <a:p>
            <a:pPr lvl="1"/>
            <a:r>
              <a:rPr lang="en-US" smtClean="0">
                <a:latin typeface="Comic Sans MS" pitchFamily="66" charset="0"/>
              </a:rPr>
              <a:t>OPEN ON THE DORSAL SURFACE</a:t>
            </a:r>
          </a:p>
          <a:p>
            <a:pPr lvl="1"/>
            <a:r>
              <a:rPr lang="en-US" smtClean="0">
                <a:latin typeface="Comic Sans MS" pitchFamily="66" charset="0"/>
              </a:rPr>
              <a:t>HELPS KEEP TRACHEA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TRACHEA OR WINDPIPE</a:t>
            </a:r>
            <a:endParaRPr lang="en-US" dirty="0"/>
          </a:p>
        </p:txBody>
      </p:sp>
      <p:pic>
        <p:nvPicPr>
          <p:cNvPr id="4" name="Content Placeholder 3" descr="tr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4191000" cy="3352800"/>
          </a:xfrm>
        </p:spPr>
      </p:pic>
      <p:pic>
        <p:nvPicPr>
          <p:cNvPr id="5" name="Picture 4" descr="Trach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250747" cy="5276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BRONCHI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TWO DIVISIONS OF TRACHEA </a:t>
            </a:r>
          </a:p>
          <a:p>
            <a:pPr lvl="1"/>
            <a:r>
              <a:rPr lang="en-US" smtClean="0">
                <a:latin typeface="Comic Sans MS" pitchFamily="66" charset="0"/>
              </a:rPr>
              <a:t>NEAR CENTER OF CHEST</a:t>
            </a:r>
          </a:p>
          <a:p>
            <a:r>
              <a:rPr lang="en-US" smtClean="0">
                <a:latin typeface="Comic Sans MS" pitchFamily="66" charset="0"/>
              </a:rPr>
              <a:t>BRONCHUS </a:t>
            </a:r>
          </a:p>
          <a:p>
            <a:pPr lvl="1"/>
            <a:r>
              <a:rPr lang="en-US" smtClean="0">
                <a:latin typeface="Comic Sans MS" pitchFamily="66" charset="0"/>
              </a:rPr>
              <a:t>ENTERS LUNG</a:t>
            </a:r>
          </a:p>
          <a:p>
            <a:pPr lvl="1"/>
            <a:r>
              <a:rPr lang="en-US" smtClean="0">
                <a:latin typeface="Comic Sans MS" pitchFamily="66" charset="0"/>
              </a:rPr>
              <a:t>CARRIES AIR</a:t>
            </a:r>
          </a:p>
          <a:p>
            <a:pPr lvl="1"/>
            <a:r>
              <a:rPr lang="en-US" smtClean="0">
                <a:latin typeface="Comic Sans MS" pitchFamily="66" charset="0"/>
              </a:rPr>
              <a:t>TRACHEA TO LUNGS</a:t>
            </a:r>
          </a:p>
          <a:p>
            <a:r>
              <a:rPr lang="en-US" smtClean="0">
                <a:latin typeface="Comic Sans MS" pitchFamily="66" charset="0"/>
              </a:rPr>
              <a:t>LUNGS </a:t>
            </a:r>
          </a:p>
          <a:p>
            <a:pPr lvl="1"/>
            <a:r>
              <a:rPr lang="en-US" smtClean="0">
                <a:latin typeface="Comic Sans MS" pitchFamily="66" charset="0"/>
              </a:rPr>
              <a:t>BRONCHI DIVIDE INTO SMALLER BRONCHI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Function: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TAKE IN OXYGEN </a:t>
            </a:r>
          </a:p>
          <a:p>
            <a:pPr lvl="1"/>
            <a:r>
              <a:rPr lang="en-US" smtClean="0">
                <a:latin typeface="Comic Sans MS" pitchFamily="66" charset="0"/>
              </a:rPr>
              <a:t>GAS NEEDED BY ALL BODY CELLS</a:t>
            </a:r>
          </a:p>
          <a:p>
            <a:r>
              <a:rPr lang="en-US" smtClean="0">
                <a:latin typeface="Comic Sans MS" pitchFamily="66" charset="0"/>
              </a:rPr>
              <a:t>REMOVING CARBON DIOXIDE </a:t>
            </a:r>
          </a:p>
          <a:p>
            <a:pPr lvl="1"/>
            <a:r>
              <a:rPr lang="en-US" smtClean="0">
                <a:latin typeface="Comic Sans MS" pitchFamily="66" charset="0"/>
              </a:rPr>
              <a:t>GAS  THAT IS A WASTE PRODUCT PRODCUED BY THE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BRONCHI</a:t>
            </a:r>
            <a:endParaRPr lang="en-US" dirty="0"/>
          </a:p>
        </p:txBody>
      </p:sp>
      <p:pic>
        <p:nvPicPr>
          <p:cNvPr id="4" name="Content Placeholder 3" descr="bronch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3939540" cy="3581400"/>
          </a:xfrm>
        </p:spPr>
      </p:pic>
      <p:pic>
        <p:nvPicPr>
          <p:cNvPr id="5" name="Picture 4" descr="bronch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828800"/>
            <a:ext cx="436432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SMALLEST BRANCHES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BRONCHIOLES</a:t>
            </a:r>
          </a:p>
          <a:p>
            <a:pPr lvl="1"/>
            <a:r>
              <a:rPr lang="en-US" smtClean="0">
                <a:latin typeface="Comic Sans MS" pitchFamily="66" charset="0"/>
              </a:rPr>
              <a:t>END IN AIR SACS CALLED ALVEOLI</a:t>
            </a:r>
          </a:p>
          <a:p>
            <a:pPr lvl="1"/>
            <a:endParaRPr lang="en-US" smtClean="0">
              <a:latin typeface="Comic Sans MS" pitchFamily="66" charset="0"/>
            </a:endParaRPr>
          </a:p>
        </p:txBody>
      </p:sp>
      <p:pic>
        <p:nvPicPr>
          <p:cNvPr id="4" name="Picture 3" descr="bronchiol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95600"/>
            <a:ext cx="8188142" cy="333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ALVEOLI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AIR SACS </a:t>
            </a:r>
          </a:p>
          <a:p>
            <a:pPr lvl="1"/>
            <a:r>
              <a:rPr lang="en-US" smtClean="0">
                <a:latin typeface="Comic Sans MS" pitchFamily="66" charset="0"/>
              </a:rPr>
              <a:t>RESEMBLE BUNCH OF GRAPES</a:t>
            </a:r>
          </a:p>
          <a:p>
            <a:pPr lvl="1"/>
            <a:r>
              <a:rPr lang="en-US" smtClean="0">
                <a:latin typeface="Comic Sans MS" pitchFamily="66" charset="0"/>
              </a:rPr>
              <a:t>ONE LAYER OF SQUAMOUS EPITHELIUM TISSUE</a:t>
            </a:r>
          </a:p>
          <a:p>
            <a:pPr lvl="1"/>
            <a:r>
              <a:rPr lang="en-US" smtClean="0">
                <a:latin typeface="Comic Sans MS" pitchFamily="66" charset="0"/>
              </a:rPr>
              <a:t>RICH NETWORK OF BLOOD CAPILLARIES</a:t>
            </a:r>
          </a:p>
          <a:p>
            <a:pPr lvl="1"/>
            <a:r>
              <a:rPr lang="en-US" smtClean="0">
                <a:latin typeface="Comic Sans MS" pitchFamily="66" charset="0"/>
              </a:rPr>
              <a:t>CAPILLARIES </a:t>
            </a:r>
          </a:p>
          <a:p>
            <a:pPr lvl="2"/>
            <a:r>
              <a:rPr lang="en-US" smtClean="0">
                <a:latin typeface="Comic Sans MS" pitchFamily="66" charset="0"/>
              </a:rPr>
              <a:t>ALLOW OXYGEN &amp; CARBON DIOXIDE TO EXCHANGE BETWEEN LUNGS &amp;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ALVEOLI</a:t>
            </a:r>
            <a:endParaRPr lang="en-US" dirty="0"/>
          </a:p>
        </p:txBody>
      </p:sp>
      <p:pic>
        <p:nvPicPr>
          <p:cNvPr id="4" name="Content Placeholder 3" descr="alveol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airs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152775" cy="2857500"/>
          </a:xfrm>
          <a:prstGeom prst="rect">
            <a:avLst/>
          </a:prstGeom>
          <a:noFill/>
        </p:spPr>
      </p:pic>
      <p:pic>
        <p:nvPicPr>
          <p:cNvPr id="26631" name="Picture 7" descr="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038475" cy="2905125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62000" y="60198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4"/>
              </a:rPr>
              <a:t>http://www.borg.com/~lubehawk/hrespsys.htm</a:t>
            </a:r>
            <a:r>
              <a:rPr lang="en-US"/>
              <a:t> 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5867400" y="1524000"/>
            <a:ext cx="1771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Diffusion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553200" y="2209800"/>
            <a:ext cx="381000" cy="1371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Asset?ID=82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894"/>
            <a:ext cx="7391400" cy="6057344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4800" y="6096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http://mhln.com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LUNGS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315200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r>
              <a:rPr lang="en-US" smtClean="0">
                <a:latin typeface="Comic Sans MS" pitchFamily="66" charset="0"/>
              </a:rPr>
              <a:t>RIGHT LUNG</a:t>
            </a:r>
          </a:p>
          <a:p>
            <a:pPr lvl="1"/>
            <a:r>
              <a:rPr lang="en-US" smtClean="0">
                <a:latin typeface="Comic Sans MS" pitchFamily="66" charset="0"/>
              </a:rPr>
              <a:t>3 SECTIONS OR LOBES</a:t>
            </a:r>
          </a:p>
          <a:p>
            <a:pPr lvl="2"/>
            <a:r>
              <a:rPr lang="en-US" smtClean="0">
                <a:latin typeface="Comic Sans MS" pitchFamily="66" charset="0"/>
              </a:rPr>
              <a:t>SUPERIOR, MIDDLE  &amp; INFERIOR</a:t>
            </a:r>
          </a:p>
          <a:p>
            <a:r>
              <a:rPr lang="en-US" smtClean="0">
                <a:latin typeface="Comic Sans MS" pitchFamily="66" charset="0"/>
              </a:rPr>
              <a:t>LEFT LUNG</a:t>
            </a:r>
          </a:p>
          <a:p>
            <a:pPr lvl="1"/>
            <a:r>
              <a:rPr lang="en-US" smtClean="0">
                <a:latin typeface="Comic Sans MS" pitchFamily="66" charset="0"/>
              </a:rPr>
              <a:t>TWO LOBES</a:t>
            </a:r>
          </a:p>
          <a:p>
            <a:pPr lvl="2"/>
            <a:r>
              <a:rPr lang="en-US" smtClean="0">
                <a:latin typeface="Comic Sans MS" pitchFamily="66" charset="0"/>
              </a:rPr>
              <a:t>SUPERIOR &amp; INFERIOR</a:t>
            </a:r>
          </a:p>
          <a:p>
            <a:pPr lvl="1"/>
            <a:r>
              <a:rPr lang="en-US" smtClean="0">
                <a:latin typeface="Comic Sans MS" pitchFamily="66" charset="0"/>
              </a:rPr>
              <a:t>SMALLER</a:t>
            </a:r>
          </a:p>
          <a:p>
            <a:pPr lvl="2"/>
            <a:r>
              <a:rPr lang="en-US" smtClean="0">
                <a:latin typeface="Comic Sans MS" pitchFamily="66" charset="0"/>
              </a:rPr>
              <a:t>HEART LIES MORE TO THE LEFT SIDE OF CHEST</a:t>
            </a:r>
          </a:p>
          <a:p>
            <a:pPr lvl="2"/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</a:t>
            </a:r>
            <a:endParaRPr lang="en-US" dirty="0"/>
          </a:p>
        </p:txBody>
      </p:sp>
      <p:pic>
        <p:nvPicPr>
          <p:cNvPr id="4" name="Content Placeholder 3" descr="lung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76400"/>
            <a:ext cx="4932415" cy="4479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DIAPHRAGM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3" descr="diaphrag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453729" cy="404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INTERCOSTALS</a:t>
            </a:r>
            <a:endParaRPr lang="en-US" dirty="0"/>
          </a:p>
        </p:txBody>
      </p:sp>
      <p:pic>
        <p:nvPicPr>
          <p:cNvPr id="4" name="Content Placeholder 3" descr="MusclesOfBreath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667375" cy="4358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HOW MUCH O2 DO WE HAVE?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FOUR TO SIX MINUTES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PLEURA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114800" cy="4114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MEMBRANE OR SAC ENCLOSING EACH LUNG</a:t>
            </a:r>
          </a:p>
          <a:p>
            <a:r>
              <a:rPr lang="en-US" dirty="0" smtClean="0">
                <a:latin typeface="Comic Sans MS" pitchFamily="66" charset="0"/>
              </a:rPr>
              <a:t>THORACIC CAVITY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BOTH LUNGS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HEART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MAJOR BLOOD VESSELS</a:t>
            </a:r>
          </a:p>
        </p:txBody>
      </p:sp>
      <p:pic>
        <p:nvPicPr>
          <p:cNvPr id="4" name="Picture 3" descr="ple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69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828800"/>
          </a:xfrm>
        </p:spPr>
        <p:txBody>
          <a:bodyPr/>
          <a:lstStyle/>
          <a:p>
            <a:r>
              <a:rPr lang="en-US" dirty="0" smtClean="0"/>
              <a:t>PNEUMOTHORAX-AKA: Blown lung or collapsed lung</a:t>
            </a:r>
            <a:endParaRPr lang="en-US" dirty="0"/>
          </a:p>
        </p:txBody>
      </p:sp>
      <p:pic>
        <p:nvPicPr>
          <p:cNvPr id="4" name="Content Placeholder 3" descr="pneu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3425588" cy="3657600"/>
          </a:xfrm>
        </p:spPr>
      </p:pic>
      <p:pic>
        <p:nvPicPr>
          <p:cNvPr id="5" name="Picture 4" descr="pnem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09800"/>
            <a:ext cx="4452938" cy="3677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fix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1600200" cy="2057400"/>
          </a:xfrm>
        </p:spPr>
        <p:txBody>
          <a:bodyPr/>
          <a:lstStyle/>
          <a:p>
            <a:r>
              <a:rPr lang="en-US" dirty="0" smtClean="0"/>
              <a:t>Chest tubes!</a:t>
            </a:r>
            <a:endParaRPr lang="en-US" dirty="0"/>
          </a:p>
        </p:txBody>
      </p:sp>
      <p:pic>
        <p:nvPicPr>
          <p:cNvPr id="4" name="Picture 3" descr="chest_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1371600"/>
            <a:ext cx="65278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smtClean="0">
                <a:latin typeface="Comic Sans MS" pitchFamily="66" charset="0"/>
              </a:rPr>
              <a:t>THE END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RESPIRATORY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MUST WORK CONTINOUSLY OR DEATH WILL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RESPIRATORY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NOSE</a:t>
            </a:r>
          </a:p>
          <a:p>
            <a:r>
              <a:rPr lang="en-US" smtClean="0">
                <a:latin typeface="Comic Sans MS" pitchFamily="66" charset="0"/>
              </a:rPr>
              <a:t>PHARYNX</a:t>
            </a:r>
          </a:p>
          <a:p>
            <a:r>
              <a:rPr lang="en-US" smtClean="0">
                <a:latin typeface="Comic Sans MS" pitchFamily="66" charset="0"/>
              </a:rPr>
              <a:t>LARYNX</a:t>
            </a:r>
          </a:p>
          <a:p>
            <a:r>
              <a:rPr lang="en-US" smtClean="0">
                <a:latin typeface="Comic Sans MS" pitchFamily="66" charset="0"/>
              </a:rPr>
              <a:t>TRACHEA</a:t>
            </a:r>
          </a:p>
          <a:p>
            <a:r>
              <a:rPr lang="en-US" smtClean="0">
                <a:latin typeface="Comic Sans MS" pitchFamily="66" charset="0"/>
              </a:rPr>
              <a:t>BRONCHI</a:t>
            </a:r>
          </a:p>
          <a:p>
            <a:r>
              <a:rPr lang="en-US" smtClean="0">
                <a:latin typeface="Comic Sans MS" pitchFamily="66" charset="0"/>
              </a:rPr>
              <a:t>ALVEOLI</a:t>
            </a:r>
          </a:p>
          <a:p>
            <a:r>
              <a:rPr lang="en-US" smtClean="0">
                <a:latin typeface="Comic Sans MS" pitchFamily="66" charset="0"/>
              </a:rPr>
              <a:t>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NOSE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TWO NOSTRILS (NARES)</a:t>
            </a:r>
          </a:p>
          <a:p>
            <a:pPr lvl="1"/>
            <a:r>
              <a:rPr lang="en-US" smtClean="0">
                <a:latin typeface="Comic Sans MS" pitchFamily="66" charset="0"/>
              </a:rPr>
              <a:t>OPENINGS WHICH AIR 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NASAL CAVITY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TWO HOLLOW SPACES</a:t>
            </a:r>
          </a:p>
          <a:p>
            <a:r>
              <a:rPr lang="en-US" smtClean="0">
                <a:latin typeface="Comic Sans MS" pitchFamily="66" charset="0"/>
              </a:rPr>
              <a:t>LINED WITH A MUCOUS MEMBRANE</a:t>
            </a:r>
          </a:p>
          <a:p>
            <a:r>
              <a:rPr lang="en-US" smtClean="0">
                <a:latin typeface="Comic Sans MS" pitchFamily="66" charset="0"/>
              </a:rPr>
              <a:t>RICH BLOOD SUPPLY</a:t>
            </a:r>
          </a:p>
          <a:p>
            <a:r>
              <a:rPr lang="en-US" smtClean="0">
                <a:latin typeface="Comic Sans MS" pitchFamily="66" charset="0"/>
              </a:rPr>
              <a:t>WARMS AIR</a:t>
            </a:r>
          </a:p>
          <a:p>
            <a:r>
              <a:rPr lang="en-US" smtClean="0">
                <a:latin typeface="Comic Sans MS" pitchFamily="66" charset="0"/>
              </a:rPr>
              <a:t>FILTERS AIR</a:t>
            </a:r>
          </a:p>
          <a:p>
            <a:r>
              <a:rPr lang="en-US" smtClean="0">
                <a:latin typeface="Comic Sans MS" pitchFamily="66" charset="0"/>
              </a:rPr>
              <a:t>MOISTENS AIR</a:t>
            </a:r>
          </a:p>
        </p:txBody>
      </p:sp>
      <p:pic>
        <p:nvPicPr>
          <p:cNvPr id="4" name="Picture 3" descr="nasalca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95600"/>
            <a:ext cx="4178681" cy="346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CILIA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TINY HAIRLIKE STRUCTURES IN NASAL CAVITY</a:t>
            </a:r>
          </a:p>
          <a:p>
            <a:r>
              <a:rPr lang="en-US" smtClean="0">
                <a:latin typeface="Comic Sans MS" pitchFamily="66" charset="0"/>
              </a:rPr>
              <a:t>TRAPS DIRT</a:t>
            </a:r>
          </a:p>
          <a:p>
            <a:r>
              <a:rPr lang="en-US" smtClean="0">
                <a:latin typeface="Comic Sans MS" pitchFamily="66" charset="0"/>
              </a:rPr>
              <a:t>TRAPS PATHOGENS</a:t>
            </a:r>
          </a:p>
          <a:p>
            <a:r>
              <a:rPr lang="en-US" smtClean="0">
                <a:latin typeface="Comic Sans MS" pitchFamily="66" charset="0"/>
              </a:rPr>
              <a:t>TRAPPED PARTICLES PUSHED TOWARD ESOPHAGUS</a:t>
            </a:r>
          </a:p>
          <a:p>
            <a:pPr lvl="1"/>
            <a:r>
              <a:rPr lang="en-US" smtClean="0">
                <a:latin typeface="Comic Sans MS" pitchFamily="66" charset="0"/>
              </a:rPr>
              <a:t>SWALLOWED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PHARYNX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THROAT</a:t>
            </a:r>
          </a:p>
          <a:p>
            <a:r>
              <a:rPr lang="en-US" dirty="0" smtClean="0">
                <a:latin typeface="Comic Sans MS" pitchFamily="66" charset="0"/>
              </a:rPr>
              <a:t>LOCATED BEHIND THE NASAL CAVITIES</a:t>
            </a:r>
          </a:p>
          <a:p>
            <a:r>
              <a:rPr lang="en-US" dirty="0" smtClean="0">
                <a:latin typeface="Comic Sans MS" pitchFamily="66" charset="0"/>
              </a:rPr>
              <a:t>AIR LEAVES NOSE &amp; ENTERS PHARYNX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">
      <a:dk1>
        <a:srgbClr val="0000CC"/>
      </a:dk1>
      <a:lt1>
        <a:srgbClr val="CCECFF"/>
      </a:lt1>
      <a:dk2>
        <a:srgbClr val="000099"/>
      </a:dk2>
      <a:lt2>
        <a:srgbClr val="66FFFF"/>
      </a:lt2>
      <a:accent1>
        <a:srgbClr val="0066FF"/>
      </a:accent1>
      <a:accent2>
        <a:srgbClr val="9966FF"/>
      </a:accent2>
      <a:accent3>
        <a:srgbClr val="E2F4FF"/>
      </a:accent3>
      <a:accent4>
        <a:srgbClr val="0000AE"/>
      </a:accent4>
      <a:accent5>
        <a:srgbClr val="AAB8FF"/>
      </a:accent5>
      <a:accent6>
        <a:srgbClr val="8A5CE7"/>
      </a:accent6>
      <a:hlink>
        <a:srgbClr val="FF00FF"/>
      </a:hlink>
      <a:folHlink>
        <a:srgbClr val="CBCBCB"/>
      </a:folHlink>
    </a:clrScheme>
    <a:fontScheme name="Profes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Designs\Professional.pot</Template>
  <TotalTime>880</TotalTime>
  <Words>374</Words>
  <Application>Microsoft Office PowerPoint</Application>
  <PresentationFormat>On-screen Show (4:3)</PresentationFormat>
  <Paragraphs>124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Professional</vt:lpstr>
      <vt:lpstr>RESPIRATORY SYSTEM </vt:lpstr>
      <vt:lpstr>Function:</vt:lpstr>
      <vt:lpstr>HOW MUCH O2 DO WE HAVE?</vt:lpstr>
      <vt:lpstr>RESPIRATORY SYSTEM</vt:lpstr>
      <vt:lpstr>RESPIRATORY SYSTEM</vt:lpstr>
      <vt:lpstr>NOSE</vt:lpstr>
      <vt:lpstr>NASAL CAVITY</vt:lpstr>
      <vt:lpstr>CILIA</vt:lpstr>
      <vt:lpstr>PHARYNX </vt:lpstr>
      <vt:lpstr>THREE SECTIONS OF THE PHARYNX</vt:lpstr>
      <vt:lpstr>LARYNGOPHARYNX</vt:lpstr>
      <vt:lpstr>LARYNX</vt:lpstr>
      <vt:lpstr>EPIGLOTTIS</vt:lpstr>
      <vt:lpstr>LARYNX</vt:lpstr>
      <vt:lpstr>LARYNX</vt:lpstr>
      <vt:lpstr>Slide 16</vt:lpstr>
      <vt:lpstr>TRACHEA OR WINDPIPE</vt:lpstr>
      <vt:lpstr>TRACHEA OR WINDPIPE</vt:lpstr>
      <vt:lpstr>BRONCHI</vt:lpstr>
      <vt:lpstr>BRONCHI</vt:lpstr>
      <vt:lpstr>SMALLEST BRANCHES </vt:lpstr>
      <vt:lpstr>ALVEOLI</vt:lpstr>
      <vt:lpstr>ALVEOLI</vt:lpstr>
      <vt:lpstr>Slide 24</vt:lpstr>
      <vt:lpstr>Slide 25</vt:lpstr>
      <vt:lpstr>LUNGS</vt:lpstr>
      <vt:lpstr>LUNGS</vt:lpstr>
      <vt:lpstr>DIAPHRAGM</vt:lpstr>
      <vt:lpstr>INTERCOSTALS</vt:lpstr>
      <vt:lpstr>PLEURA</vt:lpstr>
      <vt:lpstr>PNEUMOTHORAX-AKA: Blown lung or collapsed lung</vt:lpstr>
      <vt:lpstr>How do you fix it?</vt:lpstr>
      <vt:lpstr>THE END</vt:lpstr>
    </vt:vector>
  </TitlesOfParts>
  <Company>LTC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Health Occ</dc:creator>
  <cp:lastModifiedBy>rhsteacher</cp:lastModifiedBy>
  <cp:revision>26</cp:revision>
  <cp:lastPrinted>1999-03-29T21:40:02Z</cp:lastPrinted>
  <dcterms:created xsi:type="dcterms:W3CDTF">1999-03-26T14:38:06Z</dcterms:created>
  <dcterms:modified xsi:type="dcterms:W3CDTF">2013-04-23T16:35:12Z</dcterms:modified>
</cp:coreProperties>
</file>