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29"/>
  </p:handoutMasterIdLst>
  <p:sldIdLst>
    <p:sldId id="269" r:id="rId3"/>
    <p:sldId id="268" r:id="rId4"/>
    <p:sldId id="266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5567AD-DE03-4642-806A-BBF4A29B19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5105400"/>
            <a:ext cx="3962400" cy="838200"/>
          </a:xfrm>
        </p:spPr>
        <p:txBody>
          <a:bodyPr anchor="b" anchorCtr="0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3962400" cy="6096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065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5065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5065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2900" y="381000"/>
            <a:ext cx="12573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36195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41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Your Subtopics</a:t>
            </a:r>
          </a:p>
          <a:p>
            <a:pPr lvl="2"/>
            <a:r>
              <a:rPr lang="en-US" dirty="0" smtClean="0"/>
              <a:t>Your Subtopics</a:t>
            </a:r>
          </a:p>
          <a:p>
            <a:pPr lvl="3"/>
            <a:r>
              <a:rPr lang="en-US" dirty="0" smtClean="0"/>
              <a:t>Your Subtopics</a:t>
            </a:r>
          </a:p>
          <a:p>
            <a:pPr lvl="4"/>
            <a:r>
              <a:rPr lang="en-US" dirty="0" smtClean="0"/>
              <a:t>Your Subtopics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29200" y="3733800"/>
            <a:ext cx="3962400" cy="3124200"/>
          </a:xfrm>
        </p:spPr>
        <p:txBody>
          <a:bodyPr/>
          <a:lstStyle/>
          <a:p>
            <a:r>
              <a:rPr lang="en-US" sz="3600" dirty="0" smtClean="0"/>
              <a:t>Standard and Transmission-Based Precautions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029200" cy="1447800"/>
          </a:xfrm>
        </p:spPr>
        <p:txBody>
          <a:bodyPr/>
          <a:lstStyle/>
          <a:p>
            <a:r>
              <a:rPr lang="en-US" b="1" dirty="0" smtClean="0"/>
              <a:t>Environmental Control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5334000" cy="3200400"/>
          </a:xfrm>
        </p:spPr>
        <p:txBody>
          <a:bodyPr/>
          <a:lstStyle/>
          <a:p>
            <a:pPr lvl="0"/>
            <a:r>
              <a:rPr lang="en-US" sz="3600" dirty="0" smtClean="0"/>
              <a:t>follow policies about cleaning and disinfection of beds , curtains, and other frequently touched surfaces.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CAT814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685800"/>
            <a:ext cx="3733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Linen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Handle, transport, and process linen soiled with blood or other body fluid in a way that prevents exposure and contamination of clothing, and avoids the transfer of pathogens to other patients and their environments.</a:t>
            </a:r>
          </a:p>
          <a:p>
            <a:endParaRPr lang="en-US" dirty="0"/>
          </a:p>
        </p:txBody>
      </p:sp>
      <p:sp>
        <p:nvSpPr>
          <p:cNvPr id="25602" name="AutoShape 2" descr="data:image/jpg;base64,/9j/4AAQSkZJRgABAQAAAQABAAD/2wCEAAkGBhISEBAQEBAVEA8QEBAQFBUSExAUFBAUFRAVFBQUFBUXGyYeFxkjGRIUHy8gIycpLCwsFR4xNTAqNSYrLCkBCQoKDgwOGg8PGiwlHSUsKSwpKiwsLCosLCksLCwsKSksLCksKSksKS4sKSkpLCwpKSkpLCkpLCkpLCkpLCkpKf/AABEIAMYAxgMBIgACEQEDEQH/xAAbAAABBQEBAAAAAAAAAAAAAAAAAQIDBAUGB//EAD0QAAEDAQYEBAMHAgQHAAAAAAEAAhEDBAUSITFRBhNBYRQicZEyUoEWI0KhscHwYtEVJILhBzNTcpKi8f/EABoBAQACAwEAAAAAAAAAAAAAAAABAwIEBQb/xAArEQACAgEEAgEDAwUBAAAAAAAAAQIRAwQSITFBURMFImFxkaEUMjNC0SP/2gAMAwEAAhEDEQA/APcJRKxA47n3TgTufdAbMolZEnc+6UE7n3QGshZQJ3PunA9z7oDTQs2e590Sdz7oDSlErOxHcoxHdAaMolZ4J3RJ3QGhKJVDF3SYu6A0JRKoSie6AvyiVQnuie6AvyiVQnuie6AvyiVQnuie6AvyhUJ7pJO5QGhKVZuI7oQFQJwTQnBAOCcE0JwQChOCaE4IAQgoQCoQhAKEvqo6lYDVUbTbMWWi0NTr8WnTt8+i6GGUy0+2tGQElRi8N2wqRIhRNqyQCuA/rOSUuzc/popG6x0gHfNLKrWJ+RGysr1OHIskFI5847XQsIhCFaYhCIQhAIhKkQAgoQUA1CEICqE4JE4IBQlCEoQChKEAJUAJUiVAI58Cdlm1bU9xyMBT3jWjCN1SFR0wF5X6trJ/L8UZUl3+vo39NjW3cxwpk6yn+HAElMfUISitPXNcHevJuc+AdS30ULqQBGeZzCfXMKMkOHmOHuOirgm3RPNFmy2vzD5lr/RZ1ltNFuQ1A+I9VfDwdDK9x9OShjcd6b/BzM7uXQ5CJSSuoawqEIQAkSpEAIKEFANQnQhAVUqQJUA5KEiUIBwSykCVACUfluoLVbGsGeu3VYdsvdzsj5RsFo6nWwwcdv0WwxuRpXhamGQG4ndCFnMthA8zfqNVA20bad0+nVBIB01K8hrM8s+S5L9jo4oqKLNI4hOicGDRLzR0iOmeqr1bU0auH0hc9xZenZLWfnCqc7zEESFF/iAdkz3KkYZWajXZkmW6bZGyk5Duh/MptJsfVThyQ7orfJFTrvYdStCz3o05OMHdVHVglLWkaZLr6bU5sT+yV/hlE8UZdo1gcpGYSysyjULNMwtFjwRI669l6bS6tZ1VU/RoZMTgOQhC3SoRCChACEIQFUJwSBKEA4JQkCcEAqp3hbxTED4j/wCquLnLwrYqjj9PZauqyvHDgsxxtle02iSSXZnqqjqucMEndK855oNToF5ebbZtjmCM3mTsmVqoyxOwM6nbsk1IGpOgWde9/im7w9FgrV8MuBzbTAzJcVUsO90iyLNG1Wul5QaoG2eqjLG5Qdeq57h+rioVK9qc3C9zoxAYWNHRv5+6Lpvhj6r22fFgYMRa6YjqRKmel23XgtjJnS2Knm8bLRpELAtN8soAOeCW1XBoI2TbDxYzzGq003B0Bo1LehK1/wCmyTW5Ilvk6ynoldUA1cGyYaNJKxKPEbMbmljmsDZxQc1Wt1oq2g4WgcnE2HDT1n5gmPA06ZNWadvvVtGqxjxAqBxxbRH90jeIaYa4jP5R82yjtNGlDHWl4e+m3Cesk9YVS1WxlB5a2i14cxrmeh9VbHFB1w7Jo1LpvJ9RmJ7cOx/stKx2+Du06rnbuvZ1WQWBjW6NAOW/qtZjslfjzSjluPBXOCao6QHTZKqd01sVPPUGFcXrsc98FL2cqSp0CEIVhiCEIQFUJwTQnBAKE4JEoQEdoqYWOOwhctaXEgroL4qRSj5iFz1Url66XgvxdWUnPy9EU8zkiqxMbqTMANJPYRmVw6+6i8p269ntllmbirP8odEhhOsqlfNzvst31IpvfaK0CpUAJLi45+gVi7LTTrVH1KTRLPK53mbA7CYJXW3ZZKtQBjQ+jT1L3FrnP9G6hdPDiVbX2Rvo82uyw4+WLU4AUmS2zhw8jRnieOvVWbhtLBzq7yGc5+Bg0ho2Gy6y/uEamJ1SgBJBa/EwlzmnuFx93XJSZUdja7HTnA0yWT09FhqIbU1LyWRmXA+iAW1Q6qXOLmtH4QM9U603u11Rho0RAe2ZGbwQBl2ELSs5ota1zz5zJIDSSNwFI2+mg/dUDl1cz2jLJaVpeGZqQ6lbLTWa9rKIpgUxONsRmZaJU1WzVcNKk2G0m4S8NyxSc/qkZerzm9pA3e4NCjvG/OTTFV7mhjsm4fNJVTk3xGJdF2MocPGXOe8uxDCdZ7aq85lFgYD5ixuFs+Z31SMph7Q9z3Frm4tvdMqVqVPDJDcZDW9S7++i1puUuGZEniXuHkZh7nZW6DyBBzIzlcne3E+Zo0TgqlxYHO0yWzclSryW88DHmJHWOqylinijuZgdnc5HLJ3KvLPuL/l/VaK9hpP8Mb9HKy/3MRCUpFslYIQhAVQnBMCeEA5KE0JwQGNxK+Gs+pXPveS2R0W7xEcx2CwQ7NcTVc5GjYhwhKdfFlGaqW2sDTqNcYaWuxEbQp6mTpHXJZHENbl2Ws6Mi3D75LRgrkv1JcuTlOHb+dZqNeqAHM5gawbidfZdTY/+JWNzKYx0wRAMaE6rhTRAsVEHLHUc79R+y1b9jn2YAAfd05gRJMLqSxxcrfm/4M6T7Lt+cYWipaCKdtfSotGDFsZzJHVbz75o0qbOdVDnOAOIDN2Wv1XKXrQZ49rA0YHGnLehmJUVtqYbe4sp83lkBtPoQOkKvJijkUU26qyyLSOysF82esSKTwXa5iCqtr4roUnYPM8j4sImFgWSz1fFGvyDSbD8oyb5Va4ZoMf4kPjCWfEdW5nNastNjjcn0WKizxDfjKtBjWh0PM4sxhjoUMvp7bFTmi0ta+GF2cz1TLystGnYnNoVOaOa2Tt2CZerT/htm2Doy77qYRjSSXkui6NC9bQ+u9lHGadNlnFV2HKTGnoqFirT4ZrjiLBUqiemwSV7aGVSXnDjsYY3uVC266zrNRtFEEVGE088i5u8FTFRiqYb4KhFGqwOqVTTqVKzz6Sep6LouDrweW1qDnczlO8rtZCo2DhNoa7nHEKkOw9WuOy6fh+7adBjm02x1J6k91Rq8uP43FMpUuTr+GapwFp1WxKw7hd5j6Fba7X0+Tlp42aOdVNioSEpJW8UjkJkoQFcJwKYnBAOTgmpQUBz3Eb/ADHsAsDm7dVr8R1fvCN4WE3WOi4Gpf8A6MvXRM9ZPE7qXh3NrSKbiBI6LXbQLoAH16LnuOqZbZoPzjrkqsNPIkEuTPp8Ntq2eiKNY4GlzgXN+KSenRRW2wMtFoptp2hnMpta0tOpw5rb4VM2Wl6O/Vc9d9ag211HtoltRge4mcnZGVtRlLdJX0T91mneHD9V1rZXaQWtLJ/0xKivW5q7LV4qgMYyMDUHbuhvHDcJPJdIMRvlqtOhxVQ5HPcCM8OHriWN5Y02vwSt1mfdd12h9V9W0HltcHQ2epG3RVrPdNrp8ynSDS2oMJcTqJ1/NWKfGdNzhjovaxxhpzM99FYtXEzW1DRs9PmviRnlpKxbyp1t7/YtTkTWfhrDZTZ8QDy4VC4aA7KSzcLtNIUqlV1Tzh2WQ9FS4Rveraa1WnXgBokBvTPOV2EYRl5RlEZlauWeSD2t/kz3tEVO56XkxsaSwAAuzIAReFpaYY3RukaKO05CZJJVZhygLUSb7YeSxRPp+q0LtHmI3CpDdS0rThcHdAonHcqME6Z01zOh8byFuyuPui3jxDGk6rrSV6L6a6w0a+d3MfKQlNlErpFIsoTZQgI0JAlQDkSkCbVqQ1x2BUPoI4+9qpfULt5Chs9lnM6JtSpLnDZyuNPReYyzuTZsJDmgQuY/4ht/yoP9YXTkeyz79sDK1FzKnwyDmYAUYZbJpszXZmcIW6j4WmwvY1wnIkTmVy93UwbZax/RW+mRhatTgilLXtFQEEOBa7EDBnXZPsnD/Lr1a2N33lNzYLchIgHIreUscXJp9/8ATNVdnPXFQxWO3kiXBoAJ/Dn0VB1GLEwk61s//ALqbuuE0qFqpGoCawGHI5HXNVm8L/5U0qj/AL1r5aQMuk/orfmjbd+UTZStV31H07Pz61OmxrZYAPM4d1NdrGi8Q0Z5ET/pCs3fwy5z2Gs51UU4wtiAO2ui3mXABX8Ty4fs5/lzAH7KqeaMbV3wLMHgfK31x/S/9Su6c2Y2WXY+HhReatNjWVHzJJnuVepUnPEisDnHkGEekzmtDUSWSdx/AZWvF+YbkBCrstbBqZPQBWjSoAuD3B72yXYjMQqNS8aQP3ZGTXDDhgkgiFXGPijFkxrvdozCI1d0+ijJAIxuBdqIyCpWm8XE/wDSwzjMYgSfhHZUrEHY5zc6RE+YYT1B6K1Y3RFHQ3a889ruoI+ma9GByHovP7DRgjPORJ/Zd/T+Fv8A2hdT6d00U5ORyEIXVKQQhCAiCcmNKeBKBh/D2CzbdeYgtbpoSq3EN6Q002HXIn9ljh80wD/O65Wr1jX2wLYR8sV9NsuMZlOa4abKvTqmZ1w6qWATI1K4t2y1lhswsq/w17AwuDTjbBOYJDhDT6rQq1i0aSeyr16LX08D2hwOfcHcLODp2wYlavhbUYByXziezFkMIn7vsU6nebw57w0upCnTcQXZsBy+qsPuFmoe5r85efO5wIiDKablIDmtrDC9rWOlomAei2N8CUPdfMEBzIa4EtMy50NxZjooql8OLQ3lEF7MbCTkRJBk9FC64yIiqCGkwY80FuGD2jNLXukPFMF5HLZhaR3Kxfx8EkVO+qkQ0BpDnNc+CWiADH5rSvGviszXZfFTJwnI+boVTbc7RiAqPBcZJGmmYj91d8K0Um0vwAgx1yM5rGThaaBVr22o8gmqQOfycI0ggZk/VZzJbTazmYWYHOBJzxTnh3K6qy2ekBkARixwd1WtdJriGNaCGGRkPLuQoWRXVGVnPnOkaIpl1oL3HFEHDlmTv2VqrYaleDhwNYAJIjzDr+S3KVGCCdd+qlcFjLNT4IRisukyXPd53fGB8LtpCs07EGiBk30V4t/myjqaGdFW5t9skZZ24TI0ld5ZagdTY4aQFwDqhAaAOq6nhu2twupE5tg+uS6f0/MlPaVZY8G1CISoXcNYSEqEICFqpXheraYIHmdHRXHCQRvss+vcoI8ryD3WnqnnqsS/kzht/wBjmK9UujF1MlSNdA7Qr9e4aoOgcOyrPsj25OYY9Fwp4MqduLLtyK1neNszr3UnKGcGOyiqUQPhyOxlPY6Bnqqa5Mh9FhM+fCe/VNL4ydmdwml09P0TY7qSKH8sFMcZ0CQVS3+BGM65BQSNe6PwgJXVRlIn0Ts9gZSNbBzgeym+AK0g6ZJpa1SiEzBnnosbFEfL2UzaoGg/3S5JYQDqVaeimVN2v+6lp1O491i0ShXKraRkrpjce6r1CDMkQPdQu+jIrU5jL/4rFlOAeXI4pJ6kpjBOTQY9FZoWCofhpn66K2GDNLmEWHJI37rv4OEVBBGUjqtdjwcwQVzthuSrIxQ1q3bHd4Z1kwu3pJaq9uSP2+/JRNQq0+SdCkwoXTKCqAllTeAfsE4WJ+yArkIhWPBv2R4N+yApus7Tq0H1AVarc9E/gj0kLW8E/ZJ4J+36LFxi+0LMB/DVHYj6lN+y9LoT7rofBP2R4J+yj44eibOafwpTPU+5TfsjT3K6fwLtkeCfsnxw9CzmPskz5iPql+yLPmPuum8G/ZHgn7BR8UPSFs5r7Js+Yo+ybPmK6bwb9kosb9k+OHpC2c2OFWfMUn2TZ1cfddL4R+yTwb9lPxx9C2c39k6W5T28KUu66Lwbtkng3bJsj6FswPsrR6z7qajw9Rbo2Strwj9keEfsihFeBbKdKxMbo38lMGDZWBZHfyEnhXfyFmQRhOlSeFd/IS+GcgIpQpfDOQgLqEIQAhCEAIQhACEIQAhCEAIQhACEIQAhCEAIQhACEIQAhCEAIQhACEIQH//Z"/>
          <p:cNvSpPr>
            <a:spLocks noChangeAspect="1" noChangeArrowheads="1"/>
          </p:cNvSpPr>
          <p:nvPr/>
        </p:nvSpPr>
        <p:spPr bwMode="auto">
          <a:xfrm>
            <a:off x="63500" y="-912813"/>
            <a:ext cx="188595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in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Occupational Health and </a:t>
            </a:r>
            <a:r>
              <a:rPr lang="en-US" b="1" dirty="0" err="1" smtClean="0"/>
              <a:t>Bloodborne</a:t>
            </a:r>
            <a:r>
              <a:rPr lang="en-US" b="1" dirty="0" smtClean="0"/>
              <a:t> Pathogens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never recap or bend needles. </a:t>
            </a:r>
          </a:p>
          <a:p>
            <a:pPr lvl="0"/>
            <a:r>
              <a:rPr lang="en-US" sz="3200" dirty="0" smtClean="0"/>
              <a:t>Always put needles and other sharp items into a red sharps box which is a puncture resistant container.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"/>
            <a:ext cx="35052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Placement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Use private rooms for patients that may contaminate the environment.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5029200" cy="5105400"/>
          </a:xfrm>
        </p:spPr>
        <p:txBody>
          <a:bodyPr/>
          <a:lstStyle/>
          <a:p>
            <a:r>
              <a:rPr lang="en-US" sz="3200" dirty="0" smtClean="0"/>
              <a:t>Gowns, gloves, masks, protective eye wear, face shields, shoe covers, and surgical caps are all considered PPE, or Personal Protective Equipment. </a:t>
            </a:r>
            <a:endParaRPr lang="en-US" sz="3200" dirty="0"/>
          </a:p>
        </p:txBody>
      </p:sp>
      <p:pic>
        <p:nvPicPr>
          <p:cNvPr id="28674" name="Picture 2" descr="http://t0.gstatic.com/images?q=tbn:ANd9GcR_-scdeC1H8c37Liw1-9zxLubyaoGUm-SgQLgCSMRagoCctOGf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2133600" cy="266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based precautions: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patients who may have highly infectious diseases, other precautions may be needed.  These are called transmission based precautions</a:t>
            </a:r>
          </a:p>
          <a:p>
            <a:r>
              <a:rPr lang="en-US" dirty="0" smtClean="0"/>
              <a:t>There are four:</a:t>
            </a:r>
          </a:p>
          <a:p>
            <a:pPr lvl="1"/>
            <a:r>
              <a:rPr lang="en-US" dirty="0" smtClean="0"/>
              <a:t>Airborne precautions</a:t>
            </a:r>
          </a:p>
          <a:p>
            <a:pPr lvl="1"/>
            <a:r>
              <a:rPr lang="en-US" dirty="0" smtClean="0"/>
              <a:t>Droplet precautions</a:t>
            </a:r>
          </a:p>
          <a:p>
            <a:pPr lvl="1"/>
            <a:r>
              <a:rPr lang="en-US" dirty="0" smtClean="0"/>
              <a:t>Contact precautions</a:t>
            </a:r>
          </a:p>
          <a:p>
            <a:pPr lvl="1"/>
            <a:r>
              <a:rPr lang="en-US" dirty="0" smtClean="0"/>
              <a:t>Reverse isolation precautions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029200" cy="838200"/>
          </a:xfrm>
        </p:spPr>
        <p:txBody>
          <a:bodyPr/>
          <a:lstStyle/>
          <a:p>
            <a:r>
              <a:rPr lang="en-US" b="1" dirty="0" smtClean="0"/>
              <a:t>Airborne precautions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562600" cy="5867400"/>
          </a:xfrm>
        </p:spPr>
        <p:txBody>
          <a:bodyPr/>
          <a:lstStyle/>
          <a:p>
            <a:r>
              <a:rPr lang="en-US" dirty="0" smtClean="0"/>
              <a:t>diseases such as tuberculosis (TB) can be spread by tiny airborne droplets. The droplets can stay suspended in the air for long periods of time because they are so small.</a:t>
            </a:r>
          </a:p>
          <a:p>
            <a:r>
              <a:rPr lang="en-US" dirty="0" smtClean="0"/>
              <a:t> In addition to standard precautions, the patient must also be in a special room with negative pressure. </a:t>
            </a:r>
          </a:p>
          <a:p>
            <a:r>
              <a:rPr lang="en-US" dirty="0" smtClean="0"/>
              <a:t> The door must always remain closed. </a:t>
            </a:r>
          </a:p>
          <a:p>
            <a:r>
              <a:rPr lang="en-US" dirty="0" smtClean="0"/>
              <a:t>Anyone entering the room must have on a high efficiency particulate air (HEPA) filter or mask. </a:t>
            </a:r>
          </a:p>
          <a:p>
            <a:endParaRPr lang="en-US" dirty="0"/>
          </a:p>
        </p:txBody>
      </p:sp>
      <p:pic>
        <p:nvPicPr>
          <p:cNvPr id="30722" name="Picture 2" descr="http://t0.gstatic.com/images?q=tbn:ANd9GcTQRUg9xFJifO_kGBR_HZPI4-QsRhJOGWkfqyQROj3bH6rVcb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564" y="762000"/>
            <a:ext cx="364943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Droplet precautions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patients known or suspected to be infected with pathogens that are transmitted by large droplets,  such as meningitis and </a:t>
            </a:r>
            <a:r>
              <a:rPr lang="en-US" dirty="0" err="1" smtClean="0"/>
              <a:t>pertussis</a:t>
            </a:r>
            <a:r>
              <a:rPr lang="en-US" dirty="0" smtClean="0"/>
              <a:t> (whooping cough) and other diseases that can be spread when a client coughs or sneezes. </a:t>
            </a:r>
          </a:p>
          <a:p>
            <a:r>
              <a:rPr lang="en-US" dirty="0" smtClean="0"/>
              <a:t> Masks must be worn when working within three feet of the patient. </a:t>
            </a:r>
            <a:endParaRPr lang="en-US" dirty="0"/>
          </a:p>
        </p:txBody>
      </p:sp>
      <p:pic>
        <p:nvPicPr>
          <p:cNvPr id="33794" name="Picture 2" descr="http://t2.gstatic.com/images?q=tbn:ANd9GcTlUDONp9S8mKN4-EQpFmvPHg-r-uEbKv4z8a3SxaiIz3xQ63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188" y="609600"/>
            <a:ext cx="42108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precautions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patients known or suspected to be infected with microbes that are spread easily by direct or indirect contact, such as MRSA, scabies, or pink eye.</a:t>
            </a:r>
          </a:p>
          <a:p>
            <a:r>
              <a:rPr lang="en-US" dirty="0" smtClean="0"/>
              <a:t>Gloves and gowns should be worn when entering the room or when having any contact with the patient or any surfaces or items in the room.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4818" name="Picture 2" descr="http://t1.gstatic.com/images?q=tbn:ANd9GcTiquNfKv14dni50QIMpOeCwCnoh_IRWqfJZjObrKoRE1CkKz3F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3581400" cy="2731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Precautions: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of rules that were developed by the CDC. </a:t>
            </a:r>
          </a:p>
          <a:p>
            <a:r>
              <a:rPr lang="en-US" dirty="0" smtClean="0"/>
              <a:t>Under these rules, every body fluid must be considered infectious</a:t>
            </a:r>
          </a:p>
          <a:p>
            <a:r>
              <a:rPr lang="en-US" dirty="0" smtClean="0"/>
              <a:t> all patients should be considered as sources of infection.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791200" cy="762000"/>
          </a:xfrm>
        </p:spPr>
        <p:txBody>
          <a:bodyPr/>
          <a:lstStyle/>
          <a:p>
            <a:r>
              <a:rPr lang="en-US" b="1" dirty="0" smtClean="0"/>
              <a:t>Protective  or reverse Isolation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029200" cy="5715000"/>
          </a:xfrm>
        </p:spPr>
        <p:txBody>
          <a:bodyPr/>
          <a:lstStyle/>
          <a:p>
            <a:r>
              <a:rPr lang="en-US" dirty="0" smtClean="0"/>
              <a:t>Used to protect certain patients from microbes in the environment.  </a:t>
            </a:r>
          </a:p>
          <a:p>
            <a:r>
              <a:rPr lang="en-US" dirty="0" smtClean="0"/>
              <a:t>This is mainly for </a:t>
            </a:r>
            <a:r>
              <a:rPr lang="en-US" dirty="0" err="1" smtClean="0"/>
              <a:t>immunocompromised</a:t>
            </a:r>
            <a:r>
              <a:rPr lang="en-US" dirty="0" smtClean="0"/>
              <a:t> patients- burns, bone marrow transplants, and AIDS. </a:t>
            </a:r>
          </a:p>
          <a:p>
            <a:r>
              <a:rPr lang="en-US" dirty="0" smtClean="0"/>
              <a:t>The patient is placed in a room that has been disinfected and frequent disinfection occurs while the patient is in the room. Anyone who enters the room must wear gowns, gloves, and masks. </a:t>
            </a:r>
          </a:p>
          <a:p>
            <a:endParaRPr lang="en-US" dirty="0"/>
          </a:p>
        </p:txBody>
      </p:sp>
      <p:pic>
        <p:nvPicPr>
          <p:cNvPr id="35842" name="Picture 2" descr="http://www.mskcc.org/mskcc/_assets/content-image/1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962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stands for Occupational Safety and Health Administration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5029200" cy="5257800"/>
          </a:xfrm>
        </p:spPr>
        <p:txBody>
          <a:bodyPr/>
          <a:lstStyle/>
          <a:p>
            <a:r>
              <a:rPr lang="en-US" sz="3200" dirty="0" smtClean="0"/>
              <a:t>In 1991, OSHA established the </a:t>
            </a:r>
            <a:r>
              <a:rPr lang="en-US" sz="3200" dirty="0" err="1" smtClean="0"/>
              <a:t>Bloodborne</a:t>
            </a:r>
            <a:r>
              <a:rPr lang="en-US" sz="3200" dirty="0" smtClean="0"/>
              <a:t> Pathogen Standards that must be followed by all health care facilities. The facilities face severe penalties if the rules are not implemented by employers or not  followed by employees.</a:t>
            </a:r>
            <a:endParaRPr lang="en-US" sz="3200" dirty="0"/>
          </a:p>
        </p:txBody>
      </p:sp>
      <p:pic>
        <p:nvPicPr>
          <p:cNvPr id="36866" name="Picture 2" descr="http://t3.gstatic.com/images?q=tbn:ANd9GcR33PVRqPArL-_iokLHcE-OuHZenhuO8rJhR3g18FBU41VuPvyS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39814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029200" cy="609600"/>
          </a:xfrm>
        </p:spPr>
        <p:txBody>
          <a:bodyPr/>
          <a:lstStyle/>
          <a:p>
            <a:r>
              <a:rPr lang="en-US" dirty="0" smtClean="0"/>
              <a:t>These rules include: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5334000" cy="5867400"/>
          </a:xfrm>
        </p:spPr>
        <p:txBody>
          <a:bodyPr/>
          <a:lstStyle/>
          <a:p>
            <a:pPr lvl="0"/>
            <a:r>
              <a:rPr lang="en-US" dirty="0" smtClean="0"/>
              <a:t>Identify all employees who are exposed to blood or body fluids.</a:t>
            </a:r>
          </a:p>
          <a:p>
            <a:pPr lvl="0"/>
            <a:r>
              <a:rPr lang="en-US" dirty="0" smtClean="0"/>
              <a:t>Provide a Hepatitis B shot free to all employees</a:t>
            </a:r>
          </a:p>
          <a:p>
            <a:pPr lvl="0"/>
            <a:r>
              <a:rPr lang="en-US" dirty="0" smtClean="0"/>
              <a:t>Provide PPE in accessible locations</a:t>
            </a:r>
          </a:p>
          <a:p>
            <a:pPr lvl="0"/>
            <a:r>
              <a:rPr lang="en-US" dirty="0" smtClean="0"/>
              <a:t>Provide adequate </a:t>
            </a:r>
            <a:r>
              <a:rPr lang="en-US" dirty="0" err="1" smtClean="0"/>
              <a:t>handwashing</a:t>
            </a:r>
            <a:r>
              <a:rPr lang="en-US" dirty="0" smtClean="0"/>
              <a:t> facilities</a:t>
            </a:r>
          </a:p>
          <a:p>
            <a:pPr lvl="0"/>
            <a:r>
              <a:rPr lang="en-US" dirty="0" smtClean="0"/>
              <a:t>Ensure workplace is maintained in a clean and </a:t>
            </a:r>
            <a:r>
              <a:rPr lang="en-US" dirty="0" err="1" smtClean="0"/>
              <a:t>santitary</a:t>
            </a:r>
            <a:r>
              <a:rPr lang="en-US" dirty="0" smtClean="0"/>
              <a:t> condition. </a:t>
            </a:r>
          </a:p>
          <a:p>
            <a:pPr lvl="0"/>
            <a:r>
              <a:rPr lang="en-US" dirty="0" smtClean="0"/>
              <a:t>Enforce rules of no eating, drinking, smoking or applying make-up in any area that could be contaminated with body fluids.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029200" cy="5562600"/>
          </a:xfrm>
        </p:spPr>
        <p:txBody>
          <a:bodyPr/>
          <a:lstStyle/>
          <a:p>
            <a:pPr lvl="0"/>
            <a:r>
              <a:rPr lang="en-US" dirty="0" smtClean="0"/>
              <a:t>Provide adequate containers for all sharps and other infectious wastes.</a:t>
            </a:r>
          </a:p>
          <a:p>
            <a:pPr lvl="0"/>
            <a:r>
              <a:rPr lang="en-US" dirty="0" smtClean="0"/>
              <a:t>Post signs at entrance to work areas where there is exposure risks. </a:t>
            </a:r>
          </a:p>
          <a:p>
            <a:pPr lvl="0"/>
            <a:r>
              <a:rPr lang="en-US" dirty="0" smtClean="0"/>
              <a:t>Provide a confidential exam and follow-up for any employee who has an exposure incident </a:t>
            </a:r>
            <a:r>
              <a:rPr lang="en-US" dirty="0" smtClean="0"/>
              <a:t>(</a:t>
            </a:r>
            <a:r>
              <a:rPr lang="en-US" smtClean="0"/>
              <a:t>needle stick or </a:t>
            </a:r>
            <a:r>
              <a:rPr lang="en-US" dirty="0" smtClean="0"/>
              <a:t>splash in the eyes or mouth).</a:t>
            </a:r>
          </a:p>
          <a:p>
            <a:pPr lvl="0"/>
            <a:r>
              <a:rPr lang="en-US" dirty="0" smtClean="0"/>
              <a:t> Provide yearly training about the regulations to all employees.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533400"/>
            <a:ext cx="3962400" cy="1600200"/>
          </a:xfrm>
        </p:spPr>
        <p:txBody>
          <a:bodyPr/>
          <a:lstStyle/>
          <a:p>
            <a:r>
              <a:rPr lang="en-US" sz="3600" dirty="0" smtClean="0"/>
              <a:t>NOW STUDY!</a:t>
            </a:r>
            <a:endParaRPr lang="en-US" sz="3600" dirty="0"/>
          </a:p>
        </p:txBody>
      </p:sp>
      <p:pic>
        <p:nvPicPr>
          <p:cNvPr id="38914" name="Picture 2" descr="C:\Users\Misty\AppData\Local\Microsoft\Windows\Temporary Internet Files\Content.IE5\KC0UAN9Y\MM90004101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37" y="2895600"/>
            <a:ext cx="4005263" cy="380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62100" y="21336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n-lt"/>
              </a:rPr>
              <a:t>Template Provided By</a:t>
            </a:r>
            <a:endParaRPr lang="en-US" sz="1200" b="1" dirty="0">
              <a:latin typeface="+mn-lt"/>
            </a:endParaRPr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914400" y="31666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0100" y="36576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n-lt"/>
              </a:rPr>
              <a:t>500,000 Downloadable PowerPoint Templates, Animated Clip Art, Backgrounds and Videos</a:t>
            </a:r>
            <a:endParaRPr lang="en-US" sz="1200" b="1" dirty="0">
              <a:latin typeface="+mn-lt"/>
            </a:endParaRPr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5181600" cy="660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029200" cy="2209800"/>
          </a:xfrm>
        </p:spPr>
        <p:txBody>
          <a:bodyPr/>
          <a:lstStyle/>
          <a:p>
            <a:r>
              <a:rPr lang="en-US" dirty="0" smtClean="0"/>
              <a:t>Standard precautions must be used anywhere health care workers might come in contact with:</a:t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19400"/>
            <a:ext cx="5029200" cy="3733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Blood</a:t>
            </a:r>
          </a:p>
          <a:p>
            <a:r>
              <a:rPr lang="en-US" sz="3600" dirty="0" smtClean="0"/>
              <a:t>Body Fluids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Mucous Membranes</a:t>
            </a:r>
          </a:p>
          <a:p>
            <a:r>
              <a:rPr lang="en-US" sz="3600" dirty="0" smtClean="0"/>
              <a:t>Non-intact Skin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7772400" cy="3276600"/>
          </a:xfrm>
        </p:spPr>
        <p:txBody>
          <a:bodyPr/>
          <a:lstStyle/>
          <a:p>
            <a:r>
              <a:rPr lang="en-US" dirty="0" smtClean="0"/>
              <a:t>There are Nine steps to standard precautions: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Wash Hands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after touching blood</a:t>
            </a:r>
          </a:p>
          <a:p>
            <a:pPr lvl="0"/>
            <a:r>
              <a:rPr lang="en-US" sz="3200" dirty="0" smtClean="0"/>
              <a:t> any type of body fluid</a:t>
            </a:r>
          </a:p>
          <a:p>
            <a:pPr lvl="0"/>
            <a:r>
              <a:rPr lang="en-US" sz="3200" dirty="0" smtClean="0"/>
              <a:t>after gloves are removed</a:t>
            </a:r>
          </a:p>
          <a:p>
            <a:pPr lvl="0"/>
            <a:r>
              <a:rPr lang="en-US" sz="3200" dirty="0" smtClean="0"/>
              <a:t>between patients.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Misty\AppData\Local\Microsoft\Windows\Temporary Internet Files\Content.IE5\AFDQ2WON\MC9004418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33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Wear Gloves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when touching body fluids</a:t>
            </a:r>
          </a:p>
          <a:p>
            <a:pPr lvl="0"/>
            <a:r>
              <a:rPr lang="en-US" sz="3200" dirty="0" smtClean="0"/>
              <a:t> any contaminated items</a:t>
            </a:r>
          </a:p>
          <a:p>
            <a:pPr lvl="0"/>
            <a:r>
              <a:rPr lang="en-US" sz="3200" dirty="0" smtClean="0"/>
              <a:t>always change gloves between tasks and procedures. </a:t>
            </a:r>
          </a:p>
          <a:p>
            <a:pPr lvl="0"/>
            <a:r>
              <a:rPr lang="en-US" sz="3200" dirty="0" smtClean="0"/>
              <a:t>(WHEN IN DOUBT, USE GLOVES!)</a:t>
            </a:r>
            <a:endParaRPr lang="en-US" sz="3200" dirty="0"/>
          </a:p>
        </p:txBody>
      </p:sp>
      <p:pic>
        <p:nvPicPr>
          <p:cNvPr id="2050" name="Picture 2" descr="C:\Users\Misty\AppData\Local\Microsoft\Windows\Temporary Internet Files\Content.IE5\KC0UAN9Y\MC9003890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"/>
            <a:ext cx="304723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Wear Masks and Eye Protection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during procedures that are likely to generate sprays or splashes of body fluid.</a:t>
            </a:r>
            <a:endParaRPr lang="en-US" sz="3600" dirty="0"/>
          </a:p>
        </p:txBody>
      </p:sp>
      <p:pic>
        <p:nvPicPr>
          <p:cNvPr id="3074" name="Picture 2" descr="C:\Users\Misty\AppData\Local\Microsoft\Windows\Temporary Internet Files\Content.IE5\7ZMNOGVC\MC900018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77142"/>
            <a:ext cx="2131963" cy="318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Wear Gowns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to protect the skin and clothing during processes that are likely to generate sprays or splashes of body fluid.</a:t>
            </a:r>
          </a:p>
          <a:p>
            <a:endParaRPr lang="en-US" dirty="0"/>
          </a:p>
        </p:txBody>
      </p:sp>
      <p:pic>
        <p:nvPicPr>
          <p:cNvPr id="4100" name="Picture 4" descr="http://t2.gstatic.com/images?q=tbn:ANd9GcRWU6E9uMPO0ZrJbkkVgWNA1FwbElzVKoRLqHjVNrCyoCsgej1M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962400"/>
            <a:ext cx="169545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Care Equipment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ensure that reusable equipment is cleaned appropriately before being used on another patient. </a:t>
            </a:r>
          </a:p>
          <a:p>
            <a:pPr lvl="0"/>
            <a:r>
              <a:rPr lang="en-US" sz="3200" dirty="0" smtClean="0"/>
              <a:t>Use one patient use items when available.</a:t>
            </a:r>
          </a:p>
          <a:p>
            <a:endParaRPr lang="en-US" dirty="0"/>
          </a:p>
        </p:txBody>
      </p:sp>
      <p:pic>
        <p:nvPicPr>
          <p:cNvPr id="24578" name="Picture 2" descr="C:\Users\Misty\AppData\Local\Microsoft\Windows\Temporary Internet Files\Content.IE5\7ZMNOGVC\MC910221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055953" cy="202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MedicalProfessional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128FB1-5E74-4D12-B845-3FC291D5AC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AF_MedicalProfessionals</Template>
  <TotalTime>1533</TotalTime>
  <Words>810</Words>
  <Application>Microsoft Office PowerPoint</Application>
  <PresentationFormat>On-screen Show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AF_MedicalProfessionals</vt:lpstr>
      <vt:lpstr>Standard and Transmission-Based Precautions</vt:lpstr>
      <vt:lpstr>Standard Precautions:</vt:lpstr>
      <vt:lpstr>Standard precautions must be used anywhere health care workers might come in contact with: </vt:lpstr>
      <vt:lpstr>There are Nine steps to standard precautions:</vt:lpstr>
      <vt:lpstr>Wash Hands-</vt:lpstr>
      <vt:lpstr>Wear Gloves-</vt:lpstr>
      <vt:lpstr>Wear Masks and Eye Protection-</vt:lpstr>
      <vt:lpstr>Wear Gowns-</vt:lpstr>
      <vt:lpstr>Patient Care Equipment-</vt:lpstr>
      <vt:lpstr>Environmental Control-</vt:lpstr>
      <vt:lpstr>Linen-</vt:lpstr>
      <vt:lpstr>Occupational Health and Bloodborne Pathogens-</vt:lpstr>
      <vt:lpstr>Patient Placement-</vt:lpstr>
      <vt:lpstr>Slide 14</vt:lpstr>
      <vt:lpstr>Transmission based precautions:</vt:lpstr>
      <vt:lpstr>Slide 16</vt:lpstr>
      <vt:lpstr>Airborne precautions:</vt:lpstr>
      <vt:lpstr>Droplet precautions:</vt:lpstr>
      <vt:lpstr>Contact precautions:</vt:lpstr>
      <vt:lpstr>Protective  or reverse Isolation-</vt:lpstr>
      <vt:lpstr>OSHA stands for Occupational Safety and Health Administration</vt:lpstr>
      <vt:lpstr>Slide 22</vt:lpstr>
      <vt:lpstr>These rules include: </vt:lpstr>
      <vt:lpstr>Slide 24</vt:lpstr>
      <vt:lpstr>NOW STUDY!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and Transmission-Based Precautions</dc:title>
  <dc:creator>Misty</dc:creator>
  <cp:lastModifiedBy>rhsteacher</cp:lastModifiedBy>
  <cp:revision>8</cp:revision>
  <dcterms:created xsi:type="dcterms:W3CDTF">2011-11-07T02:54:20Z</dcterms:created>
  <dcterms:modified xsi:type="dcterms:W3CDTF">2011-11-08T13:25:27Z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TC103368029990</vt:lpwstr>
  </property>
</Properties>
</file>