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59" r:id="rId2"/>
    <p:sldId id="257" r:id="rId3"/>
    <p:sldId id="277" r:id="rId4"/>
    <p:sldId id="260" r:id="rId5"/>
    <p:sldId id="279" r:id="rId6"/>
    <p:sldId id="261" r:id="rId7"/>
    <p:sldId id="262" r:id="rId8"/>
    <p:sldId id="280" r:id="rId9"/>
    <p:sldId id="263" r:id="rId10"/>
    <p:sldId id="264" r:id="rId11"/>
    <p:sldId id="281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74" r:id="rId21"/>
    <p:sldId id="272" r:id="rId22"/>
    <p:sldId id="273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5315" autoAdjust="0"/>
  </p:normalViewPr>
  <p:slideViewPr>
    <p:cSldViewPr>
      <p:cViewPr varScale="1">
        <p:scale>
          <a:sx n="88" d="100"/>
          <a:sy n="88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E58567C-BD67-45F9-A19B-90C67BEB6B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9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B706ABB-E2ED-4EA0-AC32-F079BAF54F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3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8C1D8-CDB4-45E0-B068-022A66A33EE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119AD-6DE8-4357-81D9-1D518CCCCEA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0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119AD-6DE8-4357-81D9-1D518CCCCEA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4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35BE7-3114-4A92-BECE-8BA834E7C70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0AEE0-9910-4D09-81BF-EFF2C148677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6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75BD1-54F6-4402-8FEB-5A07AEDE9C5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1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75BD1-54F6-4402-8FEB-5A07AEDE9C5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49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45798-233A-48C2-8EE1-B168FA00E68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9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5A8E0-0B6C-43B1-85C6-8E467D8466C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7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57055-C47F-44D2-B81A-5054D36E31A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58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AB31-ACC1-44CA-95CB-FCF89903FB4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2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9E826-060B-402E-B4D5-238DAAED581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25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03C33-1F9D-4FB0-AC55-D89ACE50949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32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DB96D-A681-4960-A6A3-A570171BDC8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6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E16BA-076D-4E70-8C74-88D6D57E5A2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86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46BA8-7E1A-4009-8A61-C5DF97CF82F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23134-38C7-4D8C-A0EC-9473B3CAB16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2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045C1-DB57-40D2-B68E-EDACEA6FA3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1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B5600-D9A7-419B-AE85-A118866F30A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506F4-AAFC-4A20-9858-54F36752FF4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5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A2810-5A93-41FC-B03C-630E08E16AA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7C8A6-DA2E-4E8A-9FA2-8444C33186D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3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7C8A6-DA2E-4E8A-9FA2-8444C33186D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5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73907-9448-4AAC-AC2B-89312AF7F82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5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mar_Logo_Blac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2013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  <p:pic>
        <p:nvPicPr>
          <p:cNvPr id="6" name="Picture 5" descr="Scott-Fong_TitleBkgrnd_rnd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2475"/>
            <a:ext cx="9144000" cy="1584325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 baseline="-25000" dirty="0">
              <a:latin typeface="Times" charset="0"/>
            </a:endParaRPr>
          </a:p>
        </p:txBody>
      </p:sp>
      <p:pic>
        <p:nvPicPr>
          <p:cNvPr id="8" name="Picture 9" descr="Delmar_Logo_Black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2014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0" y="3444875"/>
            <a:ext cx="91440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0" y="4054475"/>
            <a:ext cx="9144000" cy="1050925"/>
          </a:xfrm>
        </p:spPr>
        <p:txBody>
          <a:bodyPr tIns="0" bIns="0" anchorCtr="1"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5" descr="Delmar_Logo_Blac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2014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Chapter 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64" charset="0"/>
              </a:rPr>
              <a:t>Urinary </a:t>
            </a:r>
            <a:r>
              <a:rPr lang="en-US" dirty="0">
                <a:latin typeface="Times New Roman" pitchFamily="64" charset="0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Nephron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Loop of Henle</a:t>
            </a:r>
          </a:p>
          <a:p>
            <a:r>
              <a:rPr lang="en-US" dirty="0">
                <a:latin typeface="Times New Roman" pitchFamily="64" charset="0"/>
              </a:rPr>
              <a:t>Distal convoluted tubule</a:t>
            </a:r>
          </a:p>
          <a:p>
            <a:r>
              <a:rPr lang="en-US" dirty="0">
                <a:latin typeface="Times New Roman" pitchFamily="64" charset="0"/>
              </a:rPr>
              <a:t>Collecting tubule</a:t>
            </a:r>
          </a:p>
          <a:p>
            <a:r>
              <a:rPr lang="en-US" dirty="0">
                <a:latin typeface="Times New Roman" pitchFamily="64" charset="0"/>
              </a:rPr>
              <a:t>Efferent arteriole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Nephron</a:t>
            </a:r>
          </a:p>
        </p:txBody>
      </p:sp>
      <p:pic>
        <p:nvPicPr>
          <p:cNvPr id="2" name="Content Placeholder 1" descr="91655-20-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39" r="-4063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362200" y="5943600"/>
            <a:ext cx="1627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© </a:t>
            </a:r>
            <a:r>
              <a:rPr lang="en-US" sz="1000" i="1" dirty="0" smtClean="0"/>
              <a:t>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Path of Urine Formation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Blood enters the afferent arteriole</a:t>
            </a:r>
          </a:p>
          <a:p>
            <a:r>
              <a:rPr lang="en-US" dirty="0">
                <a:latin typeface="Times New Roman" pitchFamily="64" charset="0"/>
              </a:rPr>
              <a:t>Glomerulus</a:t>
            </a:r>
          </a:p>
          <a:p>
            <a:r>
              <a:rPr lang="en-US" dirty="0">
                <a:latin typeface="Times New Roman" pitchFamily="64" charset="0"/>
              </a:rPr>
              <a:t>Bowman’s capsule</a:t>
            </a:r>
          </a:p>
          <a:p>
            <a:r>
              <a:rPr lang="en-US" dirty="0">
                <a:latin typeface="Times New Roman" pitchFamily="64" charset="0"/>
              </a:rPr>
              <a:t>Becomes filtrate</a:t>
            </a:r>
          </a:p>
          <a:p>
            <a:r>
              <a:rPr lang="en-US" dirty="0">
                <a:latin typeface="Times New Roman" pitchFamily="64" charset="0"/>
              </a:rPr>
              <a:t>Proximal convoluted tubule</a:t>
            </a:r>
          </a:p>
          <a:p>
            <a:r>
              <a:rPr lang="en-US" dirty="0">
                <a:latin typeface="Times New Roman" pitchFamily="64" charset="0"/>
              </a:rPr>
              <a:t>Loop of Henle</a:t>
            </a:r>
          </a:p>
          <a:p>
            <a:r>
              <a:rPr lang="en-US" dirty="0">
                <a:latin typeface="Times New Roman" pitchFamily="64" charset="0"/>
              </a:rPr>
              <a:t>Distal convoluted tubule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Path of Urine Formation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Collecting tubule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At collecting </a:t>
            </a:r>
            <a:r>
              <a:rPr lang="en-US" dirty="0" smtClean="0">
                <a:latin typeface="Times New Roman" pitchFamily="64" charset="0"/>
              </a:rPr>
              <a:t>tubule, approximately </a:t>
            </a:r>
            <a:r>
              <a:rPr lang="en-US" dirty="0">
                <a:latin typeface="Times New Roman" pitchFamily="64" charset="0"/>
              </a:rPr>
              <a:t>99% of the filtrate has been</a:t>
            </a:r>
            <a:r>
              <a:rPr lang="en-US" dirty="0" smtClean="0">
                <a:latin typeface="Times New Roman" pitchFamily="64" charset="0"/>
              </a:rPr>
              <a:t> reabsorbed</a:t>
            </a:r>
            <a:endParaRPr lang="en-US" dirty="0">
              <a:latin typeface="Times New Roman" pitchFamily="64" charset="0"/>
            </a:endParaRPr>
          </a:p>
          <a:p>
            <a:r>
              <a:rPr lang="en-US" dirty="0">
                <a:latin typeface="Times New Roman" pitchFamily="64" charset="0"/>
              </a:rPr>
              <a:t>About 1 ml of urine is formed per minute</a:t>
            </a:r>
          </a:p>
          <a:p>
            <a:r>
              <a:rPr lang="en-US" dirty="0">
                <a:latin typeface="Times New Roman" pitchFamily="64" charset="0"/>
              </a:rPr>
              <a:t>The 1 ml of urine goes to the renal pelvis</a:t>
            </a:r>
          </a:p>
          <a:p>
            <a:r>
              <a:rPr lang="en-US" dirty="0">
                <a:latin typeface="Times New Roman" pitchFamily="64" charset="0"/>
              </a:rPr>
              <a:t>To the </a:t>
            </a:r>
            <a:r>
              <a:rPr lang="en-US" dirty="0" smtClean="0">
                <a:latin typeface="Times New Roman" pitchFamily="64" charset="0"/>
              </a:rPr>
              <a:t>ureter      bladder      urethra     </a:t>
            </a:r>
            <a:r>
              <a:rPr lang="en-US" dirty="0">
                <a:latin typeface="Times New Roman" pitchFamily="64" charset="0"/>
              </a:rPr>
              <a:t>urinary </a:t>
            </a:r>
            <a:r>
              <a:rPr lang="en-US" dirty="0" smtClean="0">
                <a:latin typeface="Times New Roman" pitchFamily="64" charset="0"/>
              </a:rPr>
              <a:t>meatus</a:t>
            </a:r>
            <a:endParaRPr lang="en-US" dirty="0">
              <a:latin typeface="Times New Roman" pitchFamily="6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52800" y="4167064"/>
            <a:ext cx="381000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181600" y="4171456"/>
            <a:ext cx="381000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048500" y="4186293"/>
            <a:ext cx="381000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Urine Formation in the Nephron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Filtration</a:t>
            </a:r>
          </a:p>
          <a:p>
            <a:r>
              <a:rPr lang="en-US" dirty="0">
                <a:latin typeface="Times New Roman" pitchFamily="64" charset="0"/>
              </a:rPr>
              <a:t>Reabsorption</a:t>
            </a:r>
          </a:p>
          <a:p>
            <a:r>
              <a:rPr lang="en-US" dirty="0">
                <a:latin typeface="Times New Roman" pitchFamily="64" charset="0"/>
              </a:rPr>
              <a:t>Secretion</a:t>
            </a:r>
          </a:p>
          <a:p>
            <a:r>
              <a:rPr lang="en-US" dirty="0">
                <a:latin typeface="Times New Roman" pitchFamily="64" charset="0"/>
              </a:rPr>
              <a:t>Urinary output and urinalysis values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Urine Formation in the Nephron</a:t>
            </a:r>
          </a:p>
        </p:txBody>
      </p:sp>
      <p:pic>
        <p:nvPicPr>
          <p:cNvPr id="2" name="Content Placeholder 1" descr="91655-20-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1" r="-630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5943600"/>
            <a:ext cx="1627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© </a:t>
            </a:r>
            <a:r>
              <a:rPr lang="en-US" sz="1000" i="1" dirty="0" smtClean="0"/>
              <a:t>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Ureters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Two ureters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One for each kidney</a:t>
            </a:r>
          </a:p>
          <a:p>
            <a:r>
              <a:rPr lang="en-US" dirty="0">
                <a:latin typeface="Times New Roman" pitchFamily="64" charset="0"/>
              </a:rPr>
              <a:t>Carries urine to the bladder for storage</a:t>
            </a:r>
          </a:p>
          <a:p>
            <a:r>
              <a:rPr lang="en-US" dirty="0">
                <a:latin typeface="Times New Roman" pitchFamily="64" charset="0"/>
              </a:rPr>
              <a:t>About 10-12 inches long and </a:t>
            </a:r>
            <a:r>
              <a:rPr lang="en-US" dirty="0" smtClean="0">
                <a:latin typeface="Times New Roman" pitchFamily="64" charset="0"/>
              </a:rPr>
              <a:t>¼-inch </a:t>
            </a:r>
            <a:r>
              <a:rPr lang="en-US" dirty="0">
                <a:latin typeface="Times New Roman" pitchFamily="64" charset="0"/>
              </a:rPr>
              <a:t>wide</a:t>
            </a:r>
          </a:p>
          <a:p>
            <a:r>
              <a:rPr lang="en-US" dirty="0">
                <a:latin typeface="Times New Roman" pitchFamily="64" charset="0"/>
              </a:rPr>
              <a:t>Mucous membranes line ureters</a:t>
            </a:r>
          </a:p>
          <a:p>
            <a:r>
              <a:rPr lang="en-US" dirty="0">
                <a:latin typeface="Times New Roman" pitchFamily="64" charset="0"/>
              </a:rPr>
              <a:t>Smooth muscle fibers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Peristalsis to push urine down the ureter to the bladder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Urinary Bladder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Hollow muscular organ</a:t>
            </a:r>
          </a:p>
          <a:p>
            <a:r>
              <a:rPr lang="en-US" dirty="0">
                <a:latin typeface="Times New Roman" pitchFamily="64" charset="0"/>
              </a:rPr>
              <a:t>Stores up to about 1 pint (</a:t>
            </a:r>
            <a:r>
              <a:rPr lang="en-US" dirty="0" smtClean="0">
                <a:latin typeface="Times New Roman" pitchFamily="64" charset="0"/>
              </a:rPr>
              <a:t>500 ml</a:t>
            </a:r>
            <a:r>
              <a:rPr lang="en-US" dirty="0">
                <a:latin typeface="Times New Roman" pitchFamily="64" charset="0"/>
              </a:rPr>
              <a:t>) of urine</a:t>
            </a:r>
          </a:p>
          <a:p>
            <a:r>
              <a:rPr lang="en-US" dirty="0">
                <a:latin typeface="Times New Roman" pitchFamily="64" charset="0"/>
              </a:rPr>
              <a:t>Involuntary contractions of</a:t>
            </a:r>
            <a:r>
              <a:rPr lang="en-US" dirty="0" smtClean="0">
                <a:latin typeface="Times New Roman" pitchFamily="64" charset="0"/>
              </a:rPr>
              <a:t> the bladder </a:t>
            </a:r>
            <a:r>
              <a:rPr lang="en-US" dirty="0">
                <a:latin typeface="Times New Roman" pitchFamily="64" charset="0"/>
              </a:rPr>
              <a:t>can be</a:t>
            </a:r>
            <a:r>
              <a:rPr lang="en-US" dirty="0" smtClean="0">
                <a:latin typeface="Times New Roman" pitchFamily="64" charset="0"/>
              </a:rPr>
              <a:t> controlled </a:t>
            </a:r>
            <a:r>
              <a:rPr lang="en-US" dirty="0">
                <a:latin typeface="Times New Roman" pitchFamily="64" charset="0"/>
              </a:rPr>
              <a:t>to some extent by</a:t>
            </a:r>
            <a:r>
              <a:rPr lang="en-US" dirty="0" smtClean="0">
                <a:latin typeface="Times New Roman" pitchFamily="64" charset="0"/>
              </a:rPr>
              <a:t> the nervous </a:t>
            </a:r>
            <a:r>
              <a:rPr lang="en-US" dirty="0">
                <a:latin typeface="Times New Roman" pitchFamily="64" charset="0"/>
              </a:rPr>
              <a:t>system</a:t>
            </a:r>
          </a:p>
          <a:p>
            <a:r>
              <a:rPr lang="en-US" dirty="0">
                <a:latin typeface="Times New Roman" pitchFamily="64" charset="0"/>
              </a:rPr>
              <a:t>Urine leaves</a:t>
            </a:r>
            <a:r>
              <a:rPr lang="en-US" dirty="0" smtClean="0">
                <a:latin typeface="Times New Roman" pitchFamily="64" charset="0"/>
              </a:rPr>
              <a:t> the bladder </a:t>
            </a:r>
            <a:r>
              <a:rPr lang="en-US" dirty="0">
                <a:latin typeface="Times New Roman" pitchFamily="64" charset="0"/>
              </a:rPr>
              <a:t>through</a:t>
            </a:r>
            <a:r>
              <a:rPr lang="en-US" dirty="0" smtClean="0">
                <a:latin typeface="Times New Roman" pitchFamily="64" charset="0"/>
              </a:rPr>
              <a:t> the urethra, </a:t>
            </a:r>
            <a:r>
              <a:rPr lang="en-US" dirty="0">
                <a:latin typeface="Times New Roman" pitchFamily="64" charset="0"/>
              </a:rPr>
              <a:t>then</a:t>
            </a:r>
            <a:r>
              <a:rPr lang="en-US" dirty="0" smtClean="0">
                <a:latin typeface="Times New Roman" pitchFamily="64" charset="0"/>
              </a:rPr>
              <a:t> passes through the opening </a:t>
            </a:r>
            <a:r>
              <a:rPr lang="en-US" dirty="0">
                <a:latin typeface="Times New Roman" pitchFamily="64" charset="0"/>
              </a:rPr>
              <a:t>called</a:t>
            </a:r>
            <a:r>
              <a:rPr lang="en-US" dirty="0" smtClean="0">
                <a:latin typeface="Times New Roman" pitchFamily="64" charset="0"/>
              </a:rPr>
              <a:t> the urinary </a:t>
            </a:r>
            <a:r>
              <a:rPr lang="en-US" dirty="0">
                <a:latin typeface="Times New Roman" pitchFamily="64" charset="0"/>
              </a:rPr>
              <a:t>meatus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Control of Urinary Secretion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Chemical control</a:t>
            </a:r>
          </a:p>
          <a:p>
            <a:r>
              <a:rPr lang="en-US" dirty="0">
                <a:latin typeface="Times New Roman" pitchFamily="64" charset="0"/>
              </a:rPr>
              <a:t>Nervous control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Effects of Aging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Kidneys shrink</a:t>
            </a:r>
          </a:p>
          <a:p>
            <a:r>
              <a:rPr lang="en-US" dirty="0">
                <a:latin typeface="Times New Roman" pitchFamily="64" charset="0"/>
              </a:rPr>
              <a:t>Changes result in decreased renal blood flow</a:t>
            </a:r>
          </a:p>
          <a:p>
            <a:r>
              <a:rPr lang="en-US" dirty="0">
                <a:latin typeface="Times New Roman" pitchFamily="64" charset="0"/>
              </a:rPr>
              <a:t>Kidney compromised in removing waste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products</a:t>
            </a:r>
          </a:p>
          <a:p>
            <a:r>
              <a:rPr lang="en-US" dirty="0">
                <a:latin typeface="Times New Roman" pitchFamily="64" charset="0"/>
              </a:rPr>
              <a:t>Decreased glomerular filtration rate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Drug dosages have to be adjusted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Urinary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Excretion of nitrogenous wastes, salts, and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water</a:t>
            </a:r>
          </a:p>
          <a:p>
            <a:r>
              <a:rPr lang="en-US" dirty="0">
                <a:latin typeface="Times New Roman" pitchFamily="64" charset="0"/>
              </a:rPr>
              <a:t>Two kidneys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Form the urine</a:t>
            </a:r>
          </a:p>
          <a:p>
            <a:r>
              <a:rPr lang="en-US" dirty="0">
                <a:latin typeface="Times New Roman" pitchFamily="64" charset="0"/>
              </a:rPr>
              <a:t>Two ureters</a:t>
            </a:r>
          </a:p>
          <a:p>
            <a:r>
              <a:rPr lang="en-US" dirty="0">
                <a:latin typeface="Times New Roman" pitchFamily="64" charset="0"/>
              </a:rPr>
              <a:t>One bladder</a:t>
            </a:r>
          </a:p>
          <a:p>
            <a:r>
              <a:rPr lang="en-US" dirty="0">
                <a:latin typeface="Times New Roman" pitchFamily="64" charset="0"/>
              </a:rPr>
              <a:t>One urethra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Effects of Aging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Glucose </a:t>
            </a:r>
            <a:r>
              <a:rPr lang="en-US" dirty="0" smtClean="0">
                <a:latin typeface="Times New Roman" pitchFamily="64" charset="0"/>
              </a:rPr>
              <a:t>reabsorption </a:t>
            </a:r>
            <a:r>
              <a:rPr lang="en-US" dirty="0">
                <a:latin typeface="Times New Roman" pitchFamily="64" charset="0"/>
              </a:rPr>
              <a:t>also </a:t>
            </a:r>
            <a:r>
              <a:rPr lang="en-US" dirty="0" smtClean="0">
                <a:latin typeface="Times New Roman" pitchFamily="64" charset="0"/>
              </a:rPr>
              <a:t>decreases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Hyperglycemia</a:t>
            </a:r>
          </a:p>
          <a:p>
            <a:r>
              <a:rPr lang="en-US" dirty="0">
                <a:latin typeface="Times New Roman" pitchFamily="64" charset="0"/>
              </a:rPr>
              <a:t>Loss of muscle tone in the urinary bladder</a:t>
            </a:r>
          </a:p>
          <a:p>
            <a:r>
              <a:rPr lang="en-US" dirty="0">
                <a:latin typeface="Times New Roman" pitchFamily="64" charset="0"/>
              </a:rPr>
              <a:t>Urinary incontinence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– Urinary System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Acute kidney failure</a:t>
            </a:r>
          </a:p>
          <a:p>
            <a:r>
              <a:rPr lang="en-US" dirty="0">
                <a:latin typeface="Times New Roman" pitchFamily="64" charset="0"/>
              </a:rPr>
              <a:t>Chronic renal failure</a:t>
            </a:r>
          </a:p>
          <a:p>
            <a:r>
              <a:rPr lang="en-US" dirty="0">
                <a:latin typeface="Times New Roman" pitchFamily="64" charset="0"/>
              </a:rPr>
              <a:t>Glomerulonephritis</a:t>
            </a:r>
          </a:p>
          <a:p>
            <a:r>
              <a:rPr lang="en-US" dirty="0">
                <a:latin typeface="Times New Roman" pitchFamily="64" charset="0"/>
              </a:rPr>
              <a:t>Acute glomerulonephritis</a:t>
            </a:r>
          </a:p>
          <a:p>
            <a:r>
              <a:rPr lang="en-US" dirty="0">
                <a:latin typeface="Times New Roman" pitchFamily="64" charset="0"/>
              </a:rPr>
              <a:t>Chronic glomerulonephritis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– Urinary System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Hydronephrosis</a:t>
            </a:r>
          </a:p>
          <a:p>
            <a:r>
              <a:rPr lang="en-US" dirty="0">
                <a:latin typeface="Times New Roman" pitchFamily="64" charset="0"/>
              </a:rPr>
              <a:t>Pyelonephritis</a:t>
            </a:r>
          </a:p>
          <a:p>
            <a:r>
              <a:rPr lang="en-US" dirty="0">
                <a:latin typeface="Times New Roman" pitchFamily="64" charset="0"/>
              </a:rPr>
              <a:t>Kidney stones or renal calculi</a:t>
            </a:r>
          </a:p>
          <a:p>
            <a:r>
              <a:rPr lang="en-US" dirty="0">
                <a:latin typeface="Times New Roman" pitchFamily="64" charset="0"/>
              </a:rPr>
              <a:t>Cystitis</a:t>
            </a:r>
          </a:p>
          <a:p>
            <a:r>
              <a:rPr lang="en-US" dirty="0">
                <a:latin typeface="Times New Roman" pitchFamily="64" charset="0"/>
              </a:rPr>
              <a:t>Incontinence</a:t>
            </a:r>
          </a:p>
          <a:p>
            <a:r>
              <a:rPr lang="en-US" dirty="0">
                <a:latin typeface="Times New Roman" pitchFamily="64" charset="0"/>
              </a:rPr>
              <a:t>Neurogenic bladder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Dialysis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Used for kidney failure</a:t>
            </a:r>
          </a:p>
          <a:p>
            <a:r>
              <a:rPr lang="en-US" dirty="0">
                <a:latin typeface="Times New Roman" pitchFamily="64" charset="0"/>
              </a:rPr>
              <a:t>Hemodialysis</a:t>
            </a:r>
          </a:p>
          <a:p>
            <a:r>
              <a:rPr lang="en-US" dirty="0">
                <a:latin typeface="Times New Roman" pitchFamily="64" charset="0"/>
              </a:rPr>
              <a:t>Peritoneal dialysis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Kidney Transplants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Living donor transplant</a:t>
            </a:r>
          </a:p>
          <a:p>
            <a:r>
              <a:rPr lang="en-US" dirty="0">
                <a:latin typeface="Times New Roman" pitchFamily="64" charset="0"/>
              </a:rPr>
              <a:t>Unrelated donor who has died</a:t>
            </a:r>
          </a:p>
          <a:p>
            <a:r>
              <a:rPr lang="en-US" dirty="0">
                <a:latin typeface="Times New Roman" pitchFamily="64" charset="0"/>
              </a:rPr>
              <a:t>Major concern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Rejection of kidney by the recipient</a:t>
            </a:r>
          </a:p>
          <a:p>
            <a:r>
              <a:rPr lang="en-US" dirty="0">
                <a:latin typeface="Times New Roman" pitchFamily="64" charset="0"/>
              </a:rPr>
              <a:t>Medications taken daily to prevent rejection</a:t>
            </a:r>
          </a:p>
          <a:p>
            <a:r>
              <a:rPr lang="en-US" dirty="0">
                <a:latin typeface="Times New Roman" pitchFamily="64" charset="0"/>
              </a:rPr>
              <a:t>Allows for better quality of life than dialysis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Urinary System Structures</a:t>
            </a:r>
          </a:p>
        </p:txBody>
      </p:sp>
      <p:pic>
        <p:nvPicPr>
          <p:cNvPr id="3" name="Content Placeholder 2" descr="91655-20-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75" r="-3507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209800" y="5943600"/>
            <a:ext cx="1659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 © 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Elimination of Waste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Products 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Lungs (exhalation)</a:t>
            </a:r>
          </a:p>
          <a:p>
            <a:pPr lvl="2"/>
            <a:r>
              <a:rPr lang="en-US" dirty="0">
                <a:latin typeface="Times New Roman" pitchFamily="64" charset="0"/>
              </a:rPr>
              <a:t>Carbon dioxide and water vapor</a:t>
            </a:r>
          </a:p>
          <a:p>
            <a:r>
              <a:rPr lang="en-US" dirty="0">
                <a:latin typeface="Times New Roman" pitchFamily="64" charset="0"/>
              </a:rPr>
              <a:t>Kidneys (urination)</a:t>
            </a:r>
          </a:p>
          <a:p>
            <a:pPr lvl="2"/>
            <a:r>
              <a:rPr lang="en-US" dirty="0">
                <a:latin typeface="Times New Roman" pitchFamily="64" charset="0"/>
              </a:rPr>
              <a:t>Nitrogenous wastes and salts dissolved in water to form urine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Elimination of Waste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Products Summary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Skin (perspiration)</a:t>
            </a:r>
          </a:p>
          <a:p>
            <a:pPr lvl="2"/>
            <a:r>
              <a:rPr lang="en-US" dirty="0">
                <a:latin typeface="Times New Roman" pitchFamily="64" charset="0"/>
              </a:rPr>
              <a:t>Dissolved salts</a:t>
            </a:r>
          </a:p>
          <a:p>
            <a:r>
              <a:rPr lang="en-US" dirty="0">
                <a:latin typeface="Times New Roman" pitchFamily="64" charset="0"/>
              </a:rPr>
              <a:t>Intestines (defecation)</a:t>
            </a:r>
          </a:p>
          <a:p>
            <a:pPr lvl="2"/>
            <a:r>
              <a:rPr lang="en-US" dirty="0">
                <a:latin typeface="Times New Roman" pitchFamily="64" charset="0"/>
              </a:rPr>
              <a:t>Solid wastes and water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Functions – Urinary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Excretion</a:t>
            </a:r>
          </a:p>
          <a:p>
            <a:r>
              <a:rPr lang="en-US" dirty="0" smtClean="0">
                <a:latin typeface="Times New Roman" pitchFamily="64" charset="0"/>
              </a:rPr>
              <a:t>Aids </a:t>
            </a:r>
            <a:r>
              <a:rPr lang="en-US" dirty="0">
                <a:latin typeface="Times New Roman" pitchFamily="64" charset="0"/>
              </a:rPr>
              <a:t>in maintaining acid-base balance</a:t>
            </a:r>
          </a:p>
          <a:p>
            <a:r>
              <a:rPr lang="en-US" dirty="0">
                <a:latin typeface="Times New Roman" pitchFamily="64" charset="0"/>
              </a:rPr>
              <a:t>Secretion of waste products in the form of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urine</a:t>
            </a:r>
          </a:p>
          <a:p>
            <a:r>
              <a:rPr lang="en-US" dirty="0">
                <a:latin typeface="Times New Roman" pitchFamily="64" charset="0"/>
              </a:rPr>
              <a:t>Elimination of urine from the bladder where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it is stored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Kidneys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Located retroperitoneal</a:t>
            </a:r>
          </a:p>
          <a:p>
            <a:r>
              <a:rPr lang="en-US" dirty="0">
                <a:latin typeface="Times New Roman" pitchFamily="64" charset="0"/>
              </a:rPr>
              <a:t>Adipose capsule</a:t>
            </a:r>
          </a:p>
          <a:p>
            <a:r>
              <a:rPr lang="en-US" dirty="0">
                <a:latin typeface="Times New Roman" pitchFamily="64" charset="0"/>
              </a:rPr>
              <a:t>Renal fascia</a:t>
            </a:r>
          </a:p>
          <a:p>
            <a:r>
              <a:rPr lang="en-US" dirty="0">
                <a:latin typeface="Times New Roman" pitchFamily="64" charset="0"/>
              </a:rPr>
              <a:t>Hilum</a:t>
            </a:r>
          </a:p>
          <a:p>
            <a:r>
              <a:rPr lang="en-US" dirty="0">
                <a:latin typeface="Times New Roman" pitchFamily="64" charset="0"/>
              </a:rPr>
              <a:t>Renal pelvis</a:t>
            </a:r>
          </a:p>
          <a:p>
            <a:r>
              <a:rPr lang="en-US" dirty="0">
                <a:latin typeface="Times New Roman" pitchFamily="64" charset="0"/>
              </a:rPr>
              <a:t>Medulla and cortex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Kidneys </a:t>
            </a:r>
          </a:p>
        </p:txBody>
      </p:sp>
      <p:pic>
        <p:nvPicPr>
          <p:cNvPr id="2" name="Content Placeholder 1" descr="91655-20-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5" r="-2534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905000" y="5943600"/>
            <a:ext cx="1627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© </a:t>
            </a:r>
            <a:r>
              <a:rPr lang="en-US" sz="1000" i="1" dirty="0" smtClean="0"/>
              <a:t>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Nephron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Basic structural and </a:t>
            </a:r>
            <a:r>
              <a:rPr lang="en-US" dirty="0" smtClean="0">
                <a:latin typeface="Times New Roman" pitchFamily="64" charset="0"/>
              </a:rPr>
              <a:t>functional </a:t>
            </a:r>
            <a:r>
              <a:rPr lang="en-US" dirty="0">
                <a:latin typeface="Times New Roman" pitchFamily="64" charset="0"/>
              </a:rPr>
              <a:t>unit</a:t>
            </a:r>
          </a:p>
          <a:p>
            <a:r>
              <a:rPr lang="en-US" dirty="0">
                <a:latin typeface="Times New Roman" pitchFamily="64" charset="0"/>
              </a:rPr>
              <a:t>Each kidney has over 1 million</a:t>
            </a:r>
          </a:p>
          <a:p>
            <a:r>
              <a:rPr lang="en-US" dirty="0">
                <a:latin typeface="Times New Roman" pitchFamily="64" charset="0"/>
              </a:rPr>
              <a:t>Afferent arteriole</a:t>
            </a:r>
          </a:p>
          <a:p>
            <a:r>
              <a:rPr lang="en-US" dirty="0">
                <a:latin typeface="Times New Roman" pitchFamily="64" charset="0"/>
              </a:rPr>
              <a:t>Bowman’s capsule</a:t>
            </a:r>
          </a:p>
          <a:p>
            <a:r>
              <a:rPr lang="en-US" dirty="0">
                <a:latin typeface="Times New Roman" pitchFamily="64" charset="0"/>
              </a:rPr>
              <a:t>Glomerulus</a:t>
            </a:r>
          </a:p>
          <a:p>
            <a:r>
              <a:rPr lang="en-US" dirty="0">
                <a:latin typeface="Times New Roman" pitchFamily="64" charset="0"/>
              </a:rPr>
              <a:t>Proximal convoluted tubule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ott-Fong Chapter Title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Scott-Fong Chapter Title Template.potx</Template>
  <TotalTime>1470</TotalTime>
  <Words>456</Words>
  <Application>Microsoft Office PowerPoint</Application>
  <PresentationFormat>On-screen Show (4:3)</PresentationFormat>
  <Paragraphs>145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Times</vt:lpstr>
      <vt:lpstr>Times New Roman</vt:lpstr>
      <vt:lpstr>Scott-Fong Chapter Title Template</vt:lpstr>
      <vt:lpstr>Chapter 20</vt:lpstr>
      <vt:lpstr>Urinary System</vt:lpstr>
      <vt:lpstr>Urinary System Structures</vt:lpstr>
      <vt:lpstr>Elimination of Waste Products Summary</vt:lpstr>
      <vt:lpstr>Elimination of Waste Products Summary</vt:lpstr>
      <vt:lpstr>Functions – Urinary System</vt:lpstr>
      <vt:lpstr>Kidneys </vt:lpstr>
      <vt:lpstr>Kidneys </vt:lpstr>
      <vt:lpstr>Nephron </vt:lpstr>
      <vt:lpstr>Nephron</vt:lpstr>
      <vt:lpstr>Nephron</vt:lpstr>
      <vt:lpstr>Path of Urine Formation</vt:lpstr>
      <vt:lpstr>Path of Urine Formation</vt:lpstr>
      <vt:lpstr>Urine Formation in the Nephron</vt:lpstr>
      <vt:lpstr>Urine Formation in the Nephron</vt:lpstr>
      <vt:lpstr>Ureters </vt:lpstr>
      <vt:lpstr>Urinary Bladder</vt:lpstr>
      <vt:lpstr>Control of Urinary Secretion</vt:lpstr>
      <vt:lpstr>Effects of Aging</vt:lpstr>
      <vt:lpstr>Effects of Aging</vt:lpstr>
      <vt:lpstr>Disorders – Urinary System</vt:lpstr>
      <vt:lpstr>Disorders – Urinary System</vt:lpstr>
      <vt:lpstr>Dialysis </vt:lpstr>
      <vt:lpstr>Kidney Transplants</vt:lpstr>
    </vt:vector>
  </TitlesOfParts>
  <Company>Delmar Thomson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Delmar User</dc:creator>
  <cp:lastModifiedBy>Bonnie Goulding</cp:lastModifiedBy>
  <cp:revision>33</cp:revision>
  <dcterms:created xsi:type="dcterms:W3CDTF">2012-12-17T06:45:10Z</dcterms:created>
  <dcterms:modified xsi:type="dcterms:W3CDTF">2015-05-07T18:29:16Z</dcterms:modified>
</cp:coreProperties>
</file>